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33.svg" ContentType="image/svg+xml"/>
  <Override PartName="/ppt/media/image3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9"/>
  </p:handout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5" r:id="rId14"/>
    <p:sldId id="287" r:id="rId15"/>
    <p:sldId id="284" r:id="rId16"/>
    <p:sldId id="286" r:id="rId17"/>
    <p:sldId id="289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8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255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1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../media/image2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image" Target="../media/image2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2.png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5"/>
            </p:custDataLst>
          </p:nvPr>
        </p:nvSpPr>
        <p:spPr>
          <a:xfrm>
            <a:off x="1151890" y="1555750"/>
            <a:ext cx="6916420" cy="949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1151890" y="2626995"/>
            <a:ext cx="6915785" cy="1425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1151890" y="4104640"/>
            <a:ext cx="2114550" cy="426085"/>
          </a:xfrm>
          <a:prstGeom prst="parallelogram">
            <a:avLst>
              <a:gd name="adj" fmla="val 45603"/>
            </a:avLst>
          </a:prstGeom>
          <a:gradFill>
            <a:gsLst>
              <a:gs pos="2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</a:gradFill>
          </a:ln>
        </p:spPr>
        <p:txBody>
          <a:bodyPr wrap="square" lIns="91440" tIns="0" rIns="9144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70" y="2009774"/>
            <a:ext cx="8619066" cy="4848225"/>
          </a:xfrm>
          <a:prstGeom prst="rect">
            <a:avLst/>
          </a:prstGeom>
        </p:spPr>
      </p:pic>
      <p:cxnSp>
        <p:nvCxnSpPr>
          <p:cNvPr id="20" name="直接连接符 19"/>
          <p:cNvCxnSpPr/>
          <p:nvPr userDrawn="1">
            <p:custDataLst>
              <p:tags r:id="rId5"/>
            </p:custDataLst>
          </p:nvPr>
        </p:nvCxnSpPr>
        <p:spPr>
          <a:xfrm>
            <a:off x="10600690" y="1176655"/>
            <a:ext cx="9874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>
            <p:custDataLst>
              <p:tags r:id="rId6"/>
            </p:custDataLst>
          </p:nvPr>
        </p:nvCxnSpPr>
        <p:spPr>
          <a:xfrm>
            <a:off x="-1270" y="1593215"/>
            <a:ext cx="12193270" cy="0"/>
          </a:xfrm>
          <a:prstGeom prst="line">
            <a:avLst/>
          </a:prstGeom>
          <a:ln w="3175">
            <a:solidFill>
              <a:schemeClr val="lt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8062595" y="531495"/>
            <a:ext cx="3632835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 err="1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073785" y="1535430"/>
            <a:ext cx="5628640" cy="11410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3200" b="0" i="0" u="none" strike="noStrike" kern="1200" cap="none" spc="0" normalizeH="0" baseline="0" noProof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1073785" y="2767965"/>
            <a:ext cx="5628640" cy="25660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5400" b="1" i="0" u="none" strike="noStrike" kern="1200" cap="none" spc="0" normalizeH="0" baseline="0" noProof="1" dirty="0" err="1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dirty="0" err="1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330" y="234315"/>
            <a:ext cx="10968990" cy="786130"/>
          </a:xfrm>
          <a:prstGeom prst="rect">
            <a:avLst/>
          </a:prstGeom>
          <a:noFill/>
        </p:spPr>
        <p:txBody>
          <a:bodyPr wrap="square" lIns="36195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05601" y="-1"/>
            <a:ext cx="5486399" cy="30860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978337"/>
            <a:ext cx="10452735" cy="5879663"/>
          </a:xfrm>
          <a:prstGeom prst="rect">
            <a:avLst/>
          </a:prstGeom>
        </p:spPr>
      </p:pic>
      <p:sp>
        <p:nvSpPr>
          <p:cNvPr id="8" name="署名"/>
          <p:cNvSpPr txBox="1">
            <a:spLocks noGrp="1"/>
          </p:cNvSpPr>
          <p:nvPr>
            <p:ph type="body" idx="3" hasCustomPrompt="1"/>
            <p:custDataLst>
              <p:tags r:id="rId6"/>
            </p:custDataLst>
          </p:nvPr>
        </p:nvSpPr>
        <p:spPr>
          <a:xfrm>
            <a:off x="5038090" y="4172585"/>
            <a:ext cx="2114550" cy="426085"/>
          </a:xfrm>
          <a:prstGeom prst="parallelogram">
            <a:avLst>
              <a:gd name="adj" fmla="val 45603"/>
            </a:avLst>
          </a:prstGeom>
          <a:gradFill>
            <a:gsLst>
              <a:gs pos="26000">
                <a:schemeClr val="accent1">
                  <a:alpha val="12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gradFill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1"/>
                </a:gs>
              </a:gsLst>
              <a:lin ang="0" scaled="1"/>
            </a:gradFill>
          </a:ln>
        </p:spPr>
        <p:txBody>
          <a:bodyPr wrap="square" lIns="91440" tIns="0" rIns="9144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1796415" y="1999615"/>
            <a:ext cx="8939530" cy="15182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778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7" hasCustomPrompt="1"/>
            <p:custDataLst>
              <p:tags r:id="rId4"/>
            </p:custDataLst>
          </p:nvPr>
        </p:nvSpPr>
        <p:spPr>
          <a:xfrm>
            <a:off x="609600" y="2336800"/>
            <a:ext cx="32512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4470400" y="1778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4470400" y="2336800"/>
            <a:ext cx="32512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8331200" y="1778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8331200" y="2336800"/>
            <a:ext cx="32512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143.xml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8120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" name="标题占位符 2"/>
          <p:cNvSpPr txBox="1"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36195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0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 rotWithShape="1">
          <a:blip r:embed="rId20" cstate="print">
            <a:alphaModFix amt="56000"/>
            <a:duotone>
              <a:prstClr val="black"/>
              <a:schemeClr val="accent1">
                <a:tint val="45000"/>
                <a:satMod val="400000"/>
              </a:schemeClr>
            </a:duotone>
            <a:lum bright="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1"/>
          <a:stretch>
            <a:fillRect/>
          </a:stretch>
        </p:blipFill>
        <p:spPr>
          <a:xfrm>
            <a:off x="1392001" y="360000"/>
            <a:ext cx="10800000" cy="6498000"/>
          </a:xfrm>
          <a:custGeom>
            <a:avLst/>
            <a:gdLst>
              <a:gd name="connsiteX0" fmla="*/ 0 w 7124699"/>
              <a:gd name="connsiteY0" fmla="*/ 0 h 4095750"/>
              <a:gd name="connsiteX1" fmla="*/ 7124699 w 7124699"/>
              <a:gd name="connsiteY1" fmla="*/ 0 h 4095750"/>
              <a:gd name="connsiteX2" fmla="*/ 7124699 w 7124699"/>
              <a:gd name="connsiteY2" fmla="*/ 4095750 h 4095750"/>
              <a:gd name="connsiteX3" fmla="*/ 0 w 7124699"/>
              <a:gd name="connsiteY3" fmla="*/ 4095750 h 409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4699" h="4095750">
                <a:moveTo>
                  <a:pt x="0" y="0"/>
                </a:moveTo>
                <a:lnTo>
                  <a:pt x="7124699" y="0"/>
                </a:lnTo>
                <a:lnTo>
                  <a:pt x="7124699" y="4095750"/>
                </a:lnTo>
                <a:lnTo>
                  <a:pt x="0" y="4095750"/>
                </a:lnTo>
                <a:close/>
              </a:path>
            </a:pathLst>
          </a:custGeom>
        </p:spPr>
      </p:pic>
      <p:sp>
        <p:nvSpPr>
          <p:cNvPr id="6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rgbClr val="FFFFFF"/>
          </a:solidFill>
          <a:uFillTx/>
          <a:latin typeface="+mn-ea"/>
          <a:ea typeface="+mn-ea"/>
          <a:cs typeface="MiSans Normal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47.xml"/><Relationship Id="rId5" Type="http://schemas.openxmlformats.org/officeDocument/2006/relationships/image" Target="../media/image5.jpeg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jpeg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22.xml"/><Relationship Id="rId17" Type="http://schemas.openxmlformats.org/officeDocument/2006/relationships/image" Target="../media/image27.jpeg"/><Relationship Id="rId16" Type="http://schemas.openxmlformats.org/officeDocument/2006/relationships/tags" Target="../tags/tag221.xml"/><Relationship Id="rId15" Type="http://schemas.openxmlformats.org/officeDocument/2006/relationships/tags" Target="../tags/tag220.xml"/><Relationship Id="rId14" Type="http://schemas.openxmlformats.org/officeDocument/2006/relationships/tags" Target="../tags/tag219.xml"/><Relationship Id="rId13" Type="http://schemas.openxmlformats.org/officeDocument/2006/relationships/image" Target="../media/image26.jpeg"/><Relationship Id="rId12" Type="http://schemas.openxmlformats.org/officeDocument/2006/relationships/tags" Target="../tags/tag218.xml"/><Relationship Id="rId11" Type="http://schemas.openxmlformats.org/officeDocument/2006/relationships/image" Target="../media/image25.jpeg"/><Relationship Id="rId10" Type="http://schemas.openxmlformats.org/officeDocument/2006/relationships/tags" Target="../tags/tag217.xml"/><Relationship Id="rId1" Type="http://schemas.openxmlformats.org/officeDocument/2006/relationships/tags" Target="../tags/tag209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23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image" Target="../media/image31.jpeg"/><Relationship Id="rId4" Type="http://schemas.openxmlformats.org/officeDocument/2006/relationships/tags" Target="../tags/tag226.xml"/><Relationship Id="rId3" Type="http://schemas.openxmlformats.org/officeDocument/2006/relationships/image" Target="../media/image30.png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25.xml"/><Relationship Id="rId19" Type="http://schemas.openxmlformats.org/officeDocument/2006/relationships/tags" Target="../tags/tag236.xml"/><Relationship Id="rId18" Type="http://schemas.openxmlformats.org/officeDocument/2006/relationships/image" Target="../media/image35.svg"/><Relationship Id="rId17" Type="http://schemas.openxmlformats.org/officeDocument/2006/relationships/image" Target="../media/image34.png"/><Relationship Id="rId16" Type="http://schemas.openxmlformats.org/officeDocument/2006/relationships/tags" Target="../tags/tag235.xml"/><Relationship Id="rId15" Type="http://schemas.openxmlformats.org/officeDocument/2006/relationships/tags" Target="../tags/tag234.xml"/><Relationship Id="rId14" Type="http://schemas.openxmlformats.org/officeDocument/2006/relationships/image" Target="../media/image33.svg"/><Relationship Id="rId13" Type="http://schemas.openxmlformats.org/officeDocument/2006/relationships/image" Target="../media/image32.png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tags" Target="../tags/tag22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37.jpeg"/><Relationship Id="rId4" Type="http://schemas.openxmlformats.org/officeDocument/2006/relationships/tags" Target="../tags/tag239.xml"/><Relationship Id="rId3" Type="http://schemas.openxmlformats.org/officeDocument/2006/relationships/image" Target="../media/image36.png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38.xml"/><Relationship Id="rId19" Type="http://schemas.openxmlformats.org/officeDocument/2006/relationships/tags" Target="../tags/tag253.xml"/><Relationship Id="rId18" Type="http://schemas.openxmlformats.org/officeDocument/2006/relationships/tags" Target="../tags/tag252.xml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tags" Target="../tags/tag2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54.xml"/><Relationship Id="rId1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48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51.xml"/><Relationship Id="rId3" Type="http://schemas.openxmlformats.org/officeDocument/2006/relationships/image" Target="../media/image7.jpeg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54.xml"/><Relationship Id="rId3" Type="http://schemas.openxmlformats.org/officeDocument/2006/relationships/image" Target="../media/image8.jpeg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0.png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image" Target="../media/image9.jpeg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64.xml"/><Relationship Id="rId16" Type="http://schemas.openxmlformats.org/officeDocument/2006/relationships/image" Target="../media/image15.svg"/><Relationship Id="rId15" Type="http://schemas.openxmlformats.org/officeDocument/2006/relationships/image" Target="../media/image14.png"/><Relationship Id="rId14" Type="http://schemas.openxmlformats.org/officeDocument/2006/relationships/tags" Target="../tags/tag163.xml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16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79.xml"/><Relationship Id="rId12" Type="http://schemas.openxmlformats.org/officeDocument/2006/relationships/image" Target="../media/image19.jpeg"/><Relationship Id="rId11" Type="http://schemas.openxmlformats.org/officeDocument/2006/relationships/image" Target="../media/image18.jpeg"/><Relationship Id="rId10" Type="http://schemas.openxmlformats.org/officeDocument/2006/relationships/tags" Target="../tags/tag178.xml"/><Relationship Id="rId1" Type="http://schemas.openxmlformats.org/officeDocument/2006/relationships/tags" Target="../tags/tag16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4.xml"/><Relationship Id="rId16" Type="http://schemas.openxmlformats.org/officeDocument/2006/relationships/image" Target="../media/image21.jpeg"/><Relationship Id="rId15" Type="http://schemas.openxmlformats.org/officeDocument/2006/relationships/tags" Target="../tags/tag193.xml"/><Relationship Id="rId14" Type="http://schemas.openxmlformats.org/officeDocument/2006/relationships/image" Target="../media/image20.jpeg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tags" Target="../tags/tag18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image" Target="../media/image23.jpeg"/><Relationship Id="rId13" Type="http://schemas.openxmlformats.org/officeDocument/2006/relationships/tags" Target="../tags/tag206.xml"/><Relationship Id="rId12" Type="http://schemas.openxmlformats.org/officeDocument/2006/relationships/image" Target="../media/image22.jpeg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tags" Target="../tags/tag1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ba9f74575810b9c7f9067a5da2a1c24c"/>
          <p:cNvPicPr>
            <a:picLocks noChangeAspect="1"/>
          </p:cNvPicPr>
          <p:nvPr/>
        </p:nvPicPr>
        <p:blipFill>
          <a:blip r:embed="rId1">
            <a:alphaModFix amt="37000"/>
          </a:blip>
          <a:stretch>
            <a:fillRect/>
          </a:stretch>
        </p:blipFill>
        <p:spPr>
          <a:xfrm>
            <a:off x="322580" y="548640"/>
            <a:ext cx="7845425" cy="428371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/>
        <p:txBody>
          <a:bodyPr>
            <a:normAutofit fontScale="80000"/>
          </a:bodyPr>
          <a:lstStyle/>
          <a:p>
            <a:r>
              <a:rPr lang="en-US" altLang="zh-CN">
                <a:sym typeface="+mn-ea"/>
              </a:rPr>
              <a:t>Subtitle: Final Project - Data Science Engineering Methods (INFO6105)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Organoid-Inspired Bio-Computer State Classification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759460" y="5140960"/>
            <a:ext cx="2675890" cy="839470"/>
          </a:xfrm>
        </p:spPr>
        <p:txBody>
          <a:bodyPr>
            <a:normAutofit fontScale="25000"/>
          </a:bodyPr>
          <a:lstStyle/>
          <a:p>
            <a:r>
              <a:rPr lang="en-US" altLang="zh-CN" sz="3600"/>
              <a:t>• Student: Jiadong Liu</a:t>
            </a:r>
            <a:endParaRPr lang="en-US" altLang="zh-CN" sz="3600"/>
          </a:p>
          <a:p>
            <a:r>
              <a:rPr lang="en-US" altLang="zh-CN" sz="3600"/>
              <a:t>• NUID: 002506397</a:t>
            </a:r>
            <a:endParaRPr lang="en-US" altLang="zh-CN" sz="3600"/>
          </a:p>
        </p:txBody>
      </p:sp>
      <p:pic>
        <p:nvPicPr>
          <p:cNvPr id="8" name="图片 7" descr="dfe20646c1f78a900a80c3ddac99b7dd"/>
          <p:cNvPicPr>
            <a:picLocks noChangeAspect="1"/>
          </p:cNvPicPr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3472180" y="4958715"/>
            <a:ext cx="1876425" cy="18992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Limitations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EEG is a simulation, not direct organoid recording.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Proxy Data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Lacks time-series modeling for dynamic analysis.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Dynamics Modeling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N=150 limits the generalization of results.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Sample Size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ac8e07e5-d23b-11f0-81b2-de5f88b4e27a.jpg@base@tag=imgScale&amp;m=1&amp;w=450&amp;h=450&amp;q=95ac8e07e5-d23b-11f0-81b2-de5f88b4e27a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25037" t="1333" r="9481" b="444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ac8e0788-d23b-11f0-81b2-de5f88b4e27a.jpg@base@tag=imgScale&amp;m=1&amp;w=450&amp;h=450&amp;q=95ac8e0788-d23b-11f0-81b2-de5f88b4e27a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21778" r="11556"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ac8e083a-d23b-11f0-81b2-de5f88b4e27a.jpg@base@tag=imgScale&amp;m=1&amp;w=450&amp;h=450&amp;q=95ac8e083a-d23b-11f0-81b2-de5f88b4e27a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6617" r="16617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 descr="1bcb59d1f359f421aa7abe009b04f21a"/>
          <p:cNvPicPr>
            <a:picLocks noChangeAspect="1"/>
          </p:cNvPicPr>
          <p:nvPr/>
        </p:nvPicPr>
        <p:blipFill>
          <a:blip r:embed="rId17"/>
          <a:srcRect r="142" b="6578"/>
          <a:stretch>
            <a:fillRect/>
          </a:stretch>
        </p:blipFill>
        <p:spPr>
          <a:xfrm>
            <a:off x="8714740" y="4255770"/>
            <a:ext cx="2781300" cy="2602230"/>
          </a:xfrm>
          <a:prstGeom prst="rect">
            <a:avLst/>
          </a:prstGeom>
        </p:spPr>
      </p:pic>
      <p:grpSp>
        <p:nvGrpSpPr>
          <p:cNvPr id="469" name="组合 468" descr="7b0a202020202274657874626f78223a2022220a7d0a"/>
          <p:cNvGrpSpPr/>
          <p:nvPr/>
        </p:nvGrpSpPr>
        <p:grpSpPr>
          <a:xfrm>
            <a:off x="6480810" y="3959860"/>
            <a:ext cx="3353754" cy="1997060"/>
            <a:chOff x="4217" y="3138"/>
            <a:chExt cx="10505" cy="5046"/>
          </a:xfrm>
        </p:grpSpPr>
        <p:grpSp>
          <p:nvGrpSpPr>
            <p:cNvPr id="465" name="组合 464"/>
            <p:cNvGrpSpPr/>
            <p:nvPr/>
          </p:nvGrpSpPr>
          <p:grpSpPr>
            <a:xfrm>
              <a:off x="4217" y="3138"/>
              <a:ext cx="10505" cy="5046"/>
              <a:chOff x="4217" y="3138"/>
              <a:chExt cx="10505" cy="5046"/>
            </a:xfrm>
          </p:grpSpPr>
          <p:grpSp>
            <p:nvGrpSpPr>
              <p:cNvPr id="4" name="图形 78"/>
              <p:cNvGrpSpPr/>
              <p:nvPr/>
            </p:nvGrpSpPr>
            <p:grpSpPr>
              <a:xfrm rot="0">
                <a:off x="9999" y="3536"/>
                <a:ext cx="4055" cy="1141"/>
                <a:chOff x="2870834" y="2768917"/>
                <a:chExt cx="1337456" cy="376237"/>
              </a:xfrm>
              <a:solidFill>
                <a:srgbClr val="000000"/>
              </a:solidFill>
            </p:grpSpPr>
            <p:sp>
              <p:nvSpPr>
                <p:cNvPr id="5" name="任意多边形: 形状 82"/>
                <p:cNvSpPr/>
                <p:nvPr/>
              </p:nvSpPr>
              <p:spPr>
                <a:xfrm>
                  <a:off x="3290887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" name="任意多边形: 形状 83"/>
                <p:cNvSpPr/>
                <p:nvPr/>
              </p:nvSpPr>
              <p:spPr>
                <a:xfrm>
                  <a:off x="3290887" y="2949892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2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" name="任意多边形: 形状 84"/>
                <p:cNvSpPr/>
                <p:nvPr/>
              </p:nvSpPr>
              <p:spPr>
                <a:xfrm>
                  <a:off x="3290887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4" name="任意多边形: 形状 85"/>
                <p:cNvSpPr/>
                <p:nvPr/>
              </p:nvSpPr>
              <p:spPr>
                <a:xfrm>
                  <a:off x="3290887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" name="任意多边形: 形状 86"/>
                <p:cNvSpPr/>
                <p:nvPr/>
              </p:nvSpPr>
              <p:spPr>
                <a:xfrm>
                  <a:off x="3290887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1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" name="任意多边形: 形状 87"/>
                <p:cNvSpPr/>
                <p:nvPr/>
              </p:nvSpPr>
              <p:spPr>
                <a:xfrm>
                  <a:off x="3351847" y="2888932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2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" name="任意多边形: 形状 88"/>
                <p:cNvSpPr/>
                <p:nvPr/>
              </p:nvSpPr>
              <p:spPr>
                <a:xfrm>
                  <a:off x="3351847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" name="任意多边形: 形状 89"/>
                <p:cNvSpPr/>
                <p:nvPr/>
              </p:nvSpPr>
              <p:spPr>
                <a:xfrm>
                  <a:off x="3351847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0" name="任意多边形: 形状 90"/>
                <p:cNvSpPr/>
                <p:nvPr/>
              </p:nvSpPr>
              <p:spPr>
                <a:xfrm>
                  <a:off x="3351847" y="3069907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" name="任意多边形: 形状 91"/>
                <p:cNvSpPr/>
                <p:nvPr/>
              </p:nvSpPr>
              <p:spPr>
                <a:xfrm>
                  <a:off x="3351847" y="312991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" name="任意多边形: 形状 92"/>
                <p:cNvSpPr/>
                <p:nvPr/>
              </p:nvSpPr>
              <p:spPr>
                <a:xfrm>
                  <a:off x="3411854" y="2888932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2382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" name="任意多边形: 形状 93"/>
                <p:cNvSpPr/>
                <p:nvPr/>
              </p:nvSpPr>
              <p:spPr>
                <a:xfrm>
                  <a:off x="3411854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" name="任意多边形: 形状 94"/>
                <p:cNvSpPr/>
                <p:nvPr/>
              </p:nvSpPr>
              <p:spPr>
                <a:xfrm>
                  <a:off x="3411854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0" name="任意多边形: 形状 95"/>
                <p:cNvSpPr/>
                <p:nvPr/>
              </p:nvSpPr>
              <p:spPr>
                <a:xfrm>
                  <a:off x="3411854" y="3069907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4" name="任意多边形: 形状 96"/>
                <p:cNvSpPr/>
                <p:nvPr/>
              </p:nvSpPr>
              <p:spPr>
                <a:xfrm>
                  <a:off x="3411854" y="312991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2" name="任意多边形: 形状 97"/>
                <p:cNvSpPr/>
                <p:nvPr/>
              </p:nvSpPr>
              <p:spPr>
                <a:xfrm>
                  <a:off x="3471862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3" name="任意多边形: 形状 98"/>
                <p:cNvSpPr/>
                <p:nvPr/>
              </p:nvSpPr>
              <p:spPr>
                <a:xfrm>
                  <a:off x="3471862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4" name="任意多边形: 形状 99"/>
                <p:cNvSpPr/>
                <p:nvPr/>
              </p:nvSpPr>
              <p:spPr>
                <a:xfrm>
                  <a:off x="3471862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7" name="任意多边形: 形状 100"/>
                <p:cNvSpPr/>
                <p:nvPr/>
              </p:nvSpPr>
              <p:spPr>
                <a:xfrm>
                  <a:off x="3471862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8" name="任意多边形: 形状 101"/>
                <p:cNvSpPr/>
                <p:nvPr/>
              </p:nvSpPr>
              <p:spPr>
                <a:xfrm>
                  <a:off x="3471862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1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9" name="任意多边形: 形状 102"/>
                <p:cNvSpPr/>
                <p:nvPr/>
              </p:nvSpPr>
              <p:spPr>
                <a:xfrm>
                  <a:off x="3531870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0" name="任意多边形: 形状 103"/>
                <p:cNvSpPr/>
                <p:nvPr/>
              </p:nvSpPr>
              <p:spPr>
                <a:xfrm>
                  <a:off x="3531870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1" name="任意多边形: 形状 104"/>
                <p:cNvSpPr/>
                <p:nvPr/>
              </p:nvSpPr>
              <p:spPr>
                <a:xfrm>
                  <a:off x="3531870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2" name="任意多边形: 形状 105"/>
                <p:cNvSpPr/>
                <p:nvPr/>
              </p:nvSpPr>
              <p:spPr>
                <a:xfrm>
                  <a:off x="3531870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3" name="任意多边形: 形状 106"/>
                <p:cNvSpPr/>
                <p:nvPr/>
              </p:nvSpPr>
              <p:spPr>
                <a:xfrm>
                  <a:off x="3531870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4" name="任意多边形: 形状 107"/>
                <p:cNvSpPr/>
                <p:nvPr/>
              </p:nvSpPr>
              <p:spPr>
                <a:xfrm>
                  <a:off x="3591877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5" name="任意多边形: 形状 108"/>
                <p:cNvSpPr/>
                <p:nvPr/>
              </p:nvSpPr>
              <p:spPr>
                <a:xfrm>
                  <a:off x="3591877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6" name="任意多边形: 形状 109"/>
                <p:cNvSpPr/>
                <p:nvPr/>
              </p:nvSpPr>
              <p:spPr>
                <a:xfrm>
                  <a:off x="3591877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7" name="任意多边形: 形状 110"/>
                <p:cNvSpPr/>
                <p:nvPr/>
              </p:nvSpPr>
              <p:spPr>
                <a:xfrm>
                  <a:off x="3591877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8" name="任意多边形: 形状 111"/>
                <p:cNvSpPr/>
                <p:nvPr/>
              </p:nvSpPr>
              <p:spPr>
                <a:xfrm>
                  <a:off x="3591877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1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9" name="任意多边形: 形状 112"/>
                <p:cNvSpPr/>
                <p:nvPr/>
              </p:nvSpPr>
              <p:spPr>
                <a:xfrm>
                  <a:off x="3651885" y="2888932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2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35" name="任意多边形: 形状 113"/>
                <p:cNvSpPr/>
                <p:nvPr/>
              </p:nvSpPr>
              <p:spPr>
                <a:xfrm>
                  <a:off x="3651885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36" name="任意多边形: 形状 114"/>
                <p:cNvSpPr/>
                <p:nvPr/>
              </p:nvSpPr>
              <p:spPr>
                <a:xfrm>
                  <a:off x="3651885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37" name="任意多边形: 形状 115"/>
                <p:cNvSpPr/>
                <p:nvPr/>
              </p:nvSpPr>
              <p:spPr>
                <a:xfrm>
                  <a:off x="3651885" y="3069907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38" name="任意多边形: 形状 116"/>
                <p:cNvSpPr/>
                <p:nvPr/>
              </p:nvSpPr>
              <p:spPr>
                <a:xfrm>
                  <a:off x="3651885" y="312991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39" name="任意多边形: 形状 117"/>
                <p:cNvSpPr/>
                <p:nvPr/>
              </p:nvSpPr>
              <p:spPr>
                <a:xfrm>
                  <a:off x="3711892" y="2888932"/>
                  <a:ext cx="15386" cy="15239"/>
                </a:xfrm>
                <a:custGeom>
                  <a:avLst/>
                  <a:gdLst>
                    <a:gd name="connsiteX0" fmla="*/ 7620 w 15386"/>
                    <a:gd name="connsiteY0" fmla="*/ 15240 h 15239"/>
                    <a:gd name="connsiteX1" fmla="*/ 0 w 15386"/>
                    <a:gd name="connsiteY1" fmla="*/ 7620 h 15239"/>
                    <a:gd name="connsiteX2" fmla="*/ 7620 w 15386"/>
                    <a:gd name="connsiteY2" fmla="*/ 0 h 15239"/>
                    <a:gd name="connsiteX3" fmla="*/ 15240 w 15386"/>
                    <a:gd name="connsiteY3" fmla="*/ 7620 h 15239"/>
                    <a:gd name="connsiteX4" fmla="*/ 7620 w 15386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3" y="12382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40" name="任意多边形: 形状 118"/>
                <p:cNvSpPr/>
                <p:nvPr/>
              </p:nvSpPr>
              <p:spPr>
                <a:xfrm>
                  <a:off x="3711892" y="2949892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3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41" name="任意多边形: 形状 119"/>
                <p:cNvSpPr/>
                <p:nvPr/>
              </p:nvSpPr>
              <p:spPr>
                <a:xfrm>
                  <a:off x="3711892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42" name="任意多边形: 形状 120"/>
                <p:cNvSpPr/>
                <p:nvPr/>
              </p:nvSpPr>
              <p:spPr>
                <a:xfrm>
                  <a:off x="3711892" y="3069907"/>
                  <a:ext cx="15386" cy="15239"/>
                </a:xfrm>
                <a:custGeom>
                  <a:avLst/>
                  <a:gdLst>
                    <a:gd name="connsiteX0" fmla="*/ 7620 w 15386"/>
                    <a:gd name="connsiteY0" fmla="*/ 15240 h 15239"/>
                    <a:gd name="connsiteX1" fmla="*/ 0 w 15386"/>
                    <a:gd name="connsiteY1" fmla="*/ 7620 h 15239"/>
                    <a:gd name="connsiteX2" fmla="*/ 7620 w 15386"/>
                    <a:gd name="connsiteY2" fmla="*/ 0 h 15239"/>
                    <a:gd name="connsiteX3" fmla="*/ 15240 w 15386"/>
                    <a:gd name="connsiteY3" fmla="*/ 7620 h 15239"/>
                    <a:gd name="connsiteX4" fmla="*/ 7620 w 15386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3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43" name="任意多边形: 形状 121"/>
                <p:cNvSpPr/>
                <p:nvPr/>
              </p:nvSpPr>
              <p:spPr>
                <a:xfrm>
                  <a:off x="3711892" y="3129915"/>
                  <a:ext cx="15386" cy="15239"/>
                </a:xfrm>
                <a:custGeom>
                  <a:avLst/>
                  <a:gdLst>
                    <a:gd name="connsiteX0" fmla="*/ 7620 w 15386"/>
                    <a:gd name="connsiteY0" fmla="*/ 15240 h 15239"/>
                    <a:gd name="connsiteX1" fmla="*/ 0 w 15386"/>
                    <a:gd name="connsiteY1" fmla="*/ 7620 h 15239"/>
                    <a:gd name="connsiteX2" fmla="*/ 7620 w 15386"/>
                    <a:gd name="connsiteY2" fmla="*/ 0 h 15239"/>
                    <a:gd name="connsiteX3" fmla="*/ 15240 w 15386"/>
                    <a:gd name="connsiteY3" fmla="*/ 7620 h 15239"/>
                    <a:gd name="connsiteX4" fmla="*/ 7620 w 15386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3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44" name="任意多边形: 形状 122"/>
                <p:cNvSpPr/>
                <p:nvPr/>
              </p:nvSpPr>
              <p:spPr>
                <a:xfrm>
                  <a:off x="3771900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45" name="任意多边形: 形状 123"/>
                <p:cNvSpPr/>
                <p:nvPr/>
              </p:nvSpPr>
              <p:spPr>
                <a:xfrm>
                  <a:off x="3771900" y="2949892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2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46" name="任意多边形: 形状 124"/>
                <p:cNvSpPr/>
                <p:nvPr/>
              </p:nvSpPr>
              <p:spPr>
                <a:xfrm>
                  <a:off x="3771900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47" name="任意多边形: 形状 125"/>
                <p:cNvSpPr/>
                <p:nvPr/>
              </p:nvSpPr>
              <p:spPr>
                <a:xfrm>
                  <a:off x="3771900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48" name="任意多边形: 形状 126"/>
                <p:cNvSpPr/>
                <p:nvPr/>
              </p:nvSpPr>
              <p:spPr>
                <a:xfrm>
                  <a:off x="3771900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1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49" name="任意多边形: 形状 127"/>
                <p:cNvSpPr/>
                <p:nvPr/>
              </p:nvSpPr>
              <p:spPr>
                <a:xfrm>
                  <a:off x="3832860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50" name="任意多边形: 形状 128"/>
                <p:cNvSpPr/>
                <p:nvPr/>
              </p:nvSpPr>
              <p:spPr>
                <a:xfrm>
                  <a:off x="3832860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51" name="任意多边形: 形状 129"/>
                <p:cNvSpPr/>
                <p:nvPr/>
              </p:nvSpPr>
              <p:spPr>
                <a:xfrm>
                  <a:off x="3832860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52" name="任意多边形: 形状 130"/>
                <p:cNvSpPr/>
                <p:nvPr/>
              </p:nvSpPr>
              <p:spPr>
                <a:xfrm>
                  <a:off x="3832860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53" name="任意多边形: 形状 131"/>
                <p:cNvSpPr/>
                <p:nvPr/>
              </p:nvSpPr>
              <p:spPr>
                <a:xfrm>
                  <a:off x="3832860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54" name="任意多边形: 形状 132"/>
                <p:cNvSpPr/>
                <p:nvPr/>
              </p:nvSpPr>
              <p:spPr>
                <a:xfrm>
                  <a:off x="3892867" y="2888932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55" name="任意多边形: 形状 133"/>
                <p:cNvSpPr/>
                <p:nvPr/>
              </p:nvSpPr>
              <p:spPr>
                <a:xfrm>
                  <a:off x="3892867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56" name="任意多边形: 形状 134"/>
                <p:cNvSpPr/>
                <p:nvPr/>
              </p:nvSpPr>
              <p:spPr>
                <a:xfrm>
                  <a:off x="3892867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57" name="任意多边形: 形状 135"/>
                <p:cNvSpPr/>
                <p:nvPr/>
              </p:nvSpPr>
              <p:spPr>
                <a:xfrm>
                  <a:off x="3892867" y="3069907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58" name="任意多边形: 形状 136"/>
                <p:cNvSpPr/>
                <p:nvPr/>
              </p:nvSpPr>
              <p:spPr>
                <a:xfrm>
                  <a:off x="3892867" y="3129915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59" name="任意多边形: 形状 137"/>
                <p:cNvSpPr/>
                <p:nvPr/>
              </p:nvSpPr>
              <p:spPr>
                <a:xfrm>
                  <a:off x="3952875" y="2888932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2382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0" name="任意多边形: 形状 138"/>
                <p:cNvSpPr/>
                <p:nvPr/>
              </p:nvSpPr>
              <p:spPr>
                <a:xfrm>
                  <a:off x="3952875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1" name="任意多边形: 形状 139"/>
                <p:cNvSpPr/>
                <p:nvPr/>
              </p:nvSpPr>
              <p:spPr>
                <a:xfrm>
                  <a:off x="3952875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2" name="任意多边形: 形状 140"/>
                <p:cNvSpPr/>
                <p:nvPr/>
              </p:nvSpPr>
              <p:spPr>
                <a:xfrm>
                  <a:off x="3952875" y="3069907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3" name="任意多边形: 形状 141"/>
                <p:cNvSpPr/>
                <p:nvPr/>
              </p:nvSpPr>
              <p:spPr>
                <a:xfrm>
                  <a:off x="3952875" y="312991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4" name="任意多边形: 形状 142"/>
                <p:cNvSpPr/>
                <p:nvPr/>
              </p:nvSpPr>
              <p:spPr>
                <a:xfrm>
                  <a:off x="4012882" y="2888932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2382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5" name="任意多边形: 形状 143"/>
                <p:cNvSpPr/>
                <p:nvPr/>
              </p:nvSpPr>
              <p:spPr>
                <a:xfrm>
                  <a:off x="4012882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6" name="任意多边形: 形状 144"/>
                <p:cNvSpPr/>
                <p:nvPr/>
              </p:nvSpPr>
              <p:spPr>
                <a:xfrm>
                  <a:off x="4012882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7" name="任意多边形: 形状 145"/>
                <p:cNvSpPr/>
                <p:nvPr/>
              </p:nvSpPr>
              <p:spPr>
                <a:xfrm>
                  <a:off x="4012882" y="3069907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8" name="任意多边形: 形状 146"/>
                <p:cNvSpPr/>
                <p:nvPr/>
              </p:nvSpPr>
              <p:spPr>
                <a:xfrm>
                  <a:off x="4012882" y="312991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69" name="任意多边形: 形状 147"/>
                <p:cNvSpPr/>
                <p:nvPr/>
              </p:nvSpPr>
              <p:spPr>
                <a:xfrm>
                  <a:off x="4072890" y="2888932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1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0" name="任意多边形: 形状 148"/>
                <p:cNvSpPr/>
                <p:nvPr/>
              </p:nvSpPr>
              <p:spPr>
                <a:xfrm>
                  <a:off x="4072890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1" name="任意多边形: 形状 149"/>
                <p:cNvSpPr/>
                <p:nvPr/>
              </p:nvSpPr>
              <p:spPr>
                <a:xfrm>
                  <a:off x="4072890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2" name="任意多边形: 形状 150"/>
                <p:cNvSpPr/>
                <p:nvPr/>
              </p:nvSpPr>
              <p:spPr>
                <a:xfrm>
                  <a:off x="4072890" y="3069907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1" y="15240"/>
                        <a:pt x="0" y="11829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3" name="任意多边形: 形状 151"/>
                <p:cNvSpPr/>
                <p:nvPr/>
              </p:nvSpPr>
              <p:spPr>
                <a:xfrm>
                  <a:off x="4072890" y="3129915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1" y="15240"/>
                        <a:pt x="0" y="11828"/>
                        <a:pt x="0" y="7620"/>
                      </a:cubicBezTo>
                      <a:cubicBezTo>
                        <a:pt x="0" y="3411"/>
                        <a:pt x="3411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4" name="任意多边形: 形状 152"/>
                <p:cNvSpPr/>
                <p:nvPr/>
              </p:nvSpPr>
              <p:spPr>
                <a:xfrm>
                  <a:off x="4132897" y="2888932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5" name="任意多边形: 形状 153"/>
                <p:cNvSpPr/>
                <p:nvPr/>
              </p:nvSpPr>
              <p:spPr>
                <a:xfrm>
                  <a:off x="4132897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6" name="任意多边形: 形状 154"/>
                <p:cNvSpPr/>
                <p:nvPr/>
              </p:nvSpPr>
              <p:spPr>
                <a:xfrm>
                  <a:off x="4132897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7" name="任意多边形: 形状 155"/>
                <p:cNvSpPr/>
                <p:nvPr/>
              </p:nvSpPr>
              <p:spPr>
                <a:xfrm>
                  <a:off x="4132897" y="3069907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8" name="任意多边形: 形状 156"/>
                <p:cNvSpPr/>
                <p:nvPr/>
              </p:nvSpPr>
              <p:spPr>
                <a:xfrm>
                  <a:off x="4132897" y="3129915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79" name="任意多边形: 形状 157"/>
                <p:cNvSpPr/>
                <p:nvPr/>
              </p:nvSpPr>
              <p:spPr>
                <a:xfrm>
                  <a:off x="4192905" y="2888932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0" name="任意多边形: 形状 158"/>
                <p:cNvSpPr/>
                <p:nvPr/>
              </p:nvSpPr>
              <p:spPr>
                <a:xfrm>
                  <a:off x="4192904" y="2949892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2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1" name="任意多边形: 形状 159"/>
                <p:cNvSpPr/>
                <p:nvPr/>
              </p:nvSpPr>
              <p:spPr>
                <a:xfrm>
                  <a:off x="4192904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2" name="任意多边形: 形状 160"/>
                <p:cNvSpPr/>
                <p:nvPr/>
              </p:nvSpPr>
              <p:spPr>
                <a:xfrm>
                  <a:off x="4192905" y="3069907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3" name="任意多边形: 形状 161"/>
                <p:cNvSpPr/>
                <p:nvPr/>
              </p:nvSpPr>
              <p:spPr>
                <a:xfrm>
                  <a:off x="4192905" y="3129915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4" name="任意多边形: 形状 162"/>
                <p:cNvSpPr/>
                <p:nvPr/>
              </p:nvSpPr>
              <p:spPr>
                <a:xfrm>
                  <a:off x="3290887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5" name="任意多边形: 形状 163"/>
                <p:cNvSpPr/>
                <p:nvPr/>
              </p:nvSpPr>
              <p:spPr>
                <a:xfrm>
                  <a:off x="3290887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6" name="任意多边形: 形状 164"/>
                <p:cNvSpPr/>
                <p:nvPr/>
              </p:nvSpPr>
              <p:spPr>
                <a:xfrm>
                  <a:off x="3351847" y="2768917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3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7" name="任意多边形: 形状 165"/>
                <p:cNvSpPr/>
                <p:nvPr/>
              </p:nvSpPr>
              <p:spPr>
                <a:xfrm>
                  <a:off x="3351847" y="282892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8" name="任意多边形: 形状 166"/>
                <p:cNvSpPr/>
                <p:nvPr/>
              </p:nvSpPr>
              <p:spPr>
                <a:xfrm>
                  <a:off x="3411854" y="2768917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2383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89" name="任意多边形: 形状 167"/>
                <p:cNvSpPr/>
                <p:nvPr/>
              </p:nvSpPr>
              <p:spPr>
                <a:xfrm>
                  <a:off x="3411854" y="282892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90" name="任意多边形: 形状 168"/>
                <p:cNvSpPr/>
                <p:nvPr/>
              </p:nvSpPr>
              <p:spPr>
                <a:xfrm>
                  <a:off x="3471862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91" name="任意多边形: 形状 169"/>
                <p:cNvSpPr/>
                <p:nvPr/>
              </p:nvSpPr>
              <p:spPr>
                <a:xfrm>
                  <a:off x="3471862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92" name="任意多边形: 形状 170"/>
                <p:cNvSpPr/>
                <p:nvPr/>
              </p:nvSpPr>
              <p:spPr>
                <a:xfrm>
                  <a:off x="3531870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93" name="任意多边形: 形状 171"/>
                <p:cNvSpPr/>
                <p:nvPr/>
              </p:nvSpPr>
              <p:spPr>
                <a:xfrm>
                  <a:off x="3531870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94" name="任意多边形: 形状 172"/>
                <p:cNvSpPr/>
                <p:nvPr/>
              </p:nvSpPr>
              <p:spPr>
                <a:xfrm>
                  <a:off x="3591877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95" name="任意多边形: 形状 173"/>
                <p:cNvSpPr/>
                <p:nvPr/>
              </p:nvSpPr>
              <p:spPr>
                <a:xfrm>
                  <a:off x="3591877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96" name="任意多边形: 形状 174"/>
                <p:cNvSpPr/>
                <p:nvPr/>
              </p:nvSpPr>
              <p:spPr>
                <a:xfrm>
                  <a:off x="3651885" y="2768917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3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97" name="任意多边形: 形状 175"/>
                <p:cNvSpPr/>
                <p:nvPr/>
              </p:nvSpPr>
              <p:spPr>
                <a:xfrm>
                  <a:off x="3651885" y="282892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98" name="任意多边形: 形状 176"/>
                <p:cNvSpPr/>
                <p:nvPr/>
              </p:nvSpPr>
              <p:spPr>
                <a:xfrm>
                  <a:off x="3711892" y="2768917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3" y="12383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99" name="任意多边形: 形状 177"/>
                <p:cNvSpPr/>
                <p:nvPr/>
              </p:nvSpPr>
              <p:spPr>
                <a:xfrm>
                  <a:off x="3711892" y="282892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0" name="任意多边形: 形状 178"/>
                <p:cNvSpPr/>
                <p:nvPr/>
              </p:nvSpPr>
              <p:spPr>
                <a:xfrm>
                  <a:off x="2870835" y="2888932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1" name="任意多边形: 形状 179"/>
                <p:cNvSpPr/>
                <p:nvPr/>
              </p:nvSpPr>
              <p:spPr>
                <a:xfrm>
                  <a:off x="2870834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2" name="任意多边形: 形状 180"/>
                <p:cNvSpPr/>
                <p:nvPr/>
              </p:nvSpPr>
              <p:spPr>
                <a:xfrm>
                  <a:off x="2870834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3" name="任意多边形: 形状 181"/>
                <p:cNvSpPr/>
                <p:nvPr/>
              </p:nvSpPr>
              <p:spPr>
                <a:xfrm>
                  <a:off x="2870835" y="3069907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4" name="任意多边形: 形状 182"/>
                <p:cNvSpPr/>
                <p:nvPr/>
              </p:nvSpPr>
              <p:spPr>
                <a:xfrm>
                  <a:off x="2870835" y="3129915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5" name="任意多边形: 形状 183"/>
                <p:cNvSpPr/>
                <p:nvPr/>
              </p:nvSpPr>
              <p:spPr>
                <a:xfrm>
                  <a:off x="2930842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6" name="任意多边形: 形状 184"/>
                <p:cNvSpPr/>
                <p:nvPr/>
              </p:nvSpPr>
              <p:spPr>
                <a:xfrm>
                  <a:off x="2930842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7" name="任意多边形: 形状 185"/>
                <p:cNvSpPr/>
                <p:nvPr/>
              </p:nvSpPr>
              <p:spPr>
                <a:xfrm>
                  <a:off x="2930842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8" name="任意多边形: 形状 186"/>
                <p:cNvSpPr/>
                <p:nvPr/>
              </p:nvSpPr>
              <p:spPr>
                <a:xfrm>
                  <a:off x="2930842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09" name="任意多边形: 形状 187"/>
                <p:cNvSpPr/>
                <p:nvPr/>
              </p:nvSpPr>
              <p:spPr>
                <a:xfrm>
                  <a:off x="2930842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0" name="任意多边形: 形状 188"/>
                <p:cNvSpPr/>
                <p:nvPr/>
              </p:nvSpPr>
              <p:spPr>
                <a:xfrm>
                  <a:off x="2990850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1" name="任意多边形: 形状 189"/>
                <p:cNvSpPr/>
                <p:nvPr/>
              </p:nvSpPr>
              <p:spPr>
                <a:xfrm>
                  <a:off x="2990850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2" name="任意多边形: 形状 190"/>
                <p:cNvSpPr/>
                <p:nvPr/>
              </p:nvSpPr>
              <p:spPr>
                <a:xfrm>
                  <a:off x="2990850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3" name="任意多边形: 形状 191"/>
                <p:cNvSpPr/>
                <p:nvPr/>
              </p:nvSpPr>
              <p:spPr>
                <a:xfrm>
                  <a:off x="2990850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4" name="任意多边形: 形状 192"/>
                <p:cNvSpPr/>
                <p:nvPr/>
              </p:nvSpPr>
              <p:spPr>
                <a:xfrm>
                  <a:off x="2990850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5" name="任意多边形: 形状 193"/>
                <p:cNvSpPr/>
                <p:nvPr/>
              </p:nvSpPr>
              <p:spPr>
                <a:xfrm>
                  <a:off x="3050857" y="2888932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2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6" name="任意多边形: 形状 194"/>
                <p:cNvSpPr/>
                <p:nvPr/>
              </p:nvSpPr>
              <p:spPr>
                <a:xfrm>
                  <a:off x="3050857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7" name="任意多边形: 形状 195"/>
                <p:cNvSpPr/>
                <p:nvPr/>
              </p:nvSpPr>
              <p:spPr>
                <a:xfrm>
                  <a:off x="3050857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8" name="任意多边形: 形状 196"/>
                <p:cNvSpPr/>
                <p:nvPr/>
              </p:nvSpPr>
              <p:spPr>
                <a:xfrm>
                  <a:off x="3050857" y="3069907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9" name="任意多边形: 形状 197"/>
                <p:cNvSpPr/>
                <p:nvPr/>
              </p:nvSpPr>
              <p:spPr>
                <a:xfrm>
                  <a:off x="3050857" y="312991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20" name="任意多边形: 形状 198"/>
                <p:cNvSpPr/>
                <p:nvPr/>
              </p:nvSpPr>
              <p:spPr>
                <a:xfrm>
                  <a:off x="3110864" y="2888932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2382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21" name="任意多边形: 形状 199"/>
                <p:cNvSpPr/>
                <p:nvPr/>
              </p:nvSpPr>
              <p:spPr>
                <a:xfrm>
                  <a:off x="3110864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22" name="任意多边形: 形状 200"/>
                <p:cNvSpPr/>
                <p:nvPr/>
              </p:nvSpPr>
              <p:spPr>
                <a:xfrm>
                  <a:off x="3110864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23" name="任意多边形: 形状 201"/>
                <p:cNvSpPr/>
                <p:nvPr/>
              </p:nvSpPr>
              <p:spPr>
                <a:xfrm>
                  <a:off x="3110864" y="3069907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24" name="任意多边形: 形状 202"/>
                <p:cNvSpPr/>
                <p:nvPr/>
              </p:nvSpPr>
              <p:spPr>
                <a:xfrm>
                  <a:off x="3110864" y="312991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25" name="任意多边形: 形状 203"/>
                <p:cNvSpPr/>
                <p:nvPr/>
              </p:nvSpPr>
              <p:spPr>
                <a:xfrm>
                  <a:off x="3170872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26" name="任意多边形: 形状 204"/>
                <p:cNvSpPr/>
                <p:nvPr/>
              </p:nvSpPr>
              <p:spPr>
                <a:xfrm>
                  <a:off x="3170872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27" name="任意多边形: 形状 205"/>
                <p:cNvSpPr/>
                <p:nvPr/>
              </p:nvSpPr>
              <p:spPr>
                <a:xfrm>
                  <a:off x="3170872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28" name="任意多边形: 形状 206"/>
                <p:cNvSpPr/>
                <p:nvPr/>
              </p:nvSpPr>
              <p:spPr>
                <a:xfrm>
                  <a:off x="3170872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29" name="任意多边形: 形状 207"/>
                <p:cNvSpPr/>
                <p:nvPr/>
              </p:nvSpPr>
              <p:spPr>
                <a:xfrm>
                  <a:off x="3170872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30" name="任意多边形: 形状 208"/>
                <p:cNvSpPr/>
                <p:nvPr/>
              </p:nvSpPr>
              <p:spPr>
                <a:xfrm>
                  <a:off x="3230880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31" name="任意多边形: 形状 209"/>
                <p:cNvSpPr/>
                <p:nvPr/>
              </p:nvSpPr>
              <p:spPr>
                <a:xfrm>
                  <a:off x="3230880" y="2949892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6193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32" name="任意多边形: 形状 210"/>
                <p:cNvSpPr/>
                <p:nvPr/>
              </p:nvSpPr>
              <p:spPr>
                <a:xfrm>
                  <a:off x="3230880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33" name="任意多边形: 形状 211"/>
                <p:cNvSpPr/>
                <p:nvPr/>
              </p:nvSpPr>
              <p:spPr>
                <a:xfrm>
                  <a:off x="3230880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34" name="任意多边形: 形状 212"/>
                <p:cNvSpPr/>
                <p:nvPr/>
              </p:nvSpPr>
              <p:spPr>
                <a:xfrm>
                  <a:off x="3230880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35" name="任意多边形: 形状 213"/>
                <p:cNvSpPr/>
                <p:nvPr/>
              </p:nvSpPr>
              <p:spPr>
                <a:xfrm>
                  <a:off x="2870835" y="2768917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36" name="任意多边形: 形状 214"/>
                <p:cNvSpPr/>
                <p:nvPr/>
              </p:nvSpPr>
              <p:spPr>
                <a:xfrm>
                  <a:off x="2870835" y="2828925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37" name="任意多边形: 形状 215"/>
                <p:cNvSpPr/>
                <p:nvPr/>
              </p:nvSpPr>
              <p:spPr>
                <a:xfrm>
                  <a:off x="2930842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38" name="任意多边形: 形状 216"/>
                <p:cNvSpPr/>
                <p:nvPr/>
              </p:nvSpPr>
              <p:spPr>
                <a:xfrm>
                  <a:off x="2930842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39" name="任意多边形: 形状 217"/>
                <p:cNvSpPr/>
                <p:nvPr/>
              </p:nvSpPr>
              <p:spPr>
                <a:xfrm>
                  <a:off x="2990850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0" name="任意多边形: 形状 218"/>
                <p:cNvSpPr/>
                <p:nvPr/>
              </p:nvSpPr>
              <p:spPr>
                <a:xfrm>
                  <a:off x="2990850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1" name="任意多边形: 形状 219"/>
                <p:cNvSpPr/>
                <p:nvPr/>
              </p:nvSpPr>
              <p:spPr>
                <a:xfrm>
                  <a:off x="3050857" y="2768917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3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2" name="任意多边形: 形状 220"/>
                <p:cNvSpPr/>
                <p:nvPr/>
              </p:nvSpPr>
              <p:spPr>
                <a:xfrm>
                  <a:off x="3050857" y="282892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3" name="任意多边形: 形状 221"/>
                <p:cNvSpPr/>
                <p:nvPr/>
              </p:nvSpPr>
              <p:spPr>
                <a:xfrm>
                  <a:off x="3110864" y="2768917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2383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4" name="任意多边形: 形状 222"/>
                <p:cNvSpPr/>
                <p:nvPr/>
              </p:nvSpPr>
              <p:spPr>
                <a:xfrm>
                  <a:off x="3110864" y="282892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5" name="任意多边形: 形状 223"/>
                <p:cNvSpPr/>
                <p:nvPr/>
              </p:nvSpPr>
              <p:spPr>
                <a:xfrm>
                  <a:off x="3170872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6" name="任意多边形: 形状 224"/>
                <p:cNvSpPr/>
                <p:nvPr/>
              </p:nvSpPr>
              <p:spPr>
                <a:xfrm>
                  <a:off x="3170872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7" name="任意多边形: 形状 225"/>
                <p:cNvSpPr/>
                <p:nvPr/>
              </p:nvSpPr>
              <p:spPr>
                <a:xfrm>
                  <a:off x="3230880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8" name="任意多边形: 形状 226"/>
                <p:cNvSpPr/>
                <p:nvPr/>
              </p:nvSpPr>
              <p:spPr>
                <a:xfrm>
                  <a:off x="3230880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9" name="任意多边形: 形状 227"/>
                <p:cNvSpPr/>
                <p:nvPr/>
              </p:nvSpPr>
              <p:spPr>
                <a:xfrm>
                  <a:off x="3771900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50" name="任意多边形: 形状 228"/>
                <p:cNvSpPr/>
                <p:nvPr/>
              </p:nvSpPr>
              <p:spPr>
                <a:xfrm>
                  <a:off x="3771900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51" name="任意多边形: 形状 229"/>
                <p:cNvSpPr/>
                <p:nvPr/>
              </p:nvSpPr>
              <p:spPr>
                <a:xfrm>
                  <a:off x="3832860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52" name="任意多边形: 形状 230"/>
                <p:cNvSpPr/>
                <p:nvPr/>
              </p:nvSpPr>
              <p:spPr>
                <a:xfrm>
                  <a:off x="3832860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53" name="任意多边形: 形状 231"/>
                <p:cNvSpPr/>
                <p:nvPr/>
              </p:nvSpPr>
              <p:spPr>
                <a:xfrm>
                  <a:off x="3892867" y="2768917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54" name="任意多边形: 形状 232"/>
                <p:cNvSpPr/>
                <p:nvPr/>
              </p:nvSpPr>
              <p:spPr>
                <a:xfrm>
                  <a:off x="3892867" y="2828925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55" name="任意多边形: 形状 233"/>
                <p:cNvSpPr/>
                <p:nvPr/>
              </p:nvSpPr>
              <p:spPr>
                <a:xfrm>
                  <a:off x="3952875" y="2768917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2383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56" name="任意多边形: 形状 234"/>
                <p:cNvSpPr/>
                <p:nvPr/>
              </p:nvSpPr>
              <p:spPr>
                <a:xfrm>
                  <a:off x="3952875" y="282892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57" name="任意多边形: 形状 235"/>
                <p:cNvSpPr/>
                <p:nvPr/>
              </p:nvSpPr>
              <p:spPr>
                <a:xfrm>
                  <a:off x="4012882" y="2768917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2383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58" name="任意多边形: 形状 236"/>
                <p:cNvSpPr/>
                <p:nvPr/>
              </p:nvSpPr>
              <p:spPr>
                <a:xfrm>
                  <a:off x="4012882" y="282892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59" name="任意多边形: 形状 237"/>
                <p:cNvSpPr/>
                <p:nvPr/>
              </p:nvSpPr>
              <p:spPr>
                <a:xfrm>
                  <a:off x="4072890" y="2768917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1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60" name="任意多边形: 形状 238"/>
                <p:cNvSpPr/>
                <p:nvPr/>
              </p:nvSpPr>
              <p:spPr>
                <a:xfrm>
                  <a:off x="4072890" y="2828925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1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61" name="任意多边形: 形状 239"/>
                <p:cNvSpPr/>
                <p:nvPr/>
              </p:nvSpPr>
              <p:spPr>
                <a:xfrm>
                  <a:off x="4132897" y="2768917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62" name="任意多边形: 形状 240"/>
                <p:cNvSpPr/>
                <p:nvPr/>
              </p:nvSpPr>
              <p:spPr>
                <a:xfrm>
                  <a:off x="4132897" y="2828925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63" name="任意多边形: 形状 241"/>
                <p:cNvSpPr/>
                <p:nvPr/>
              </p:nvSpPr>
              <p:spPr>
                <a:xfrm>
                  <a:off x="4192905" y="2768917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64" name="任意多边形: 形状 242"/>
                <p:cNvSpPr/>
                <p:nvPr/>
              </p:nvSpPr>
              <p:spPr>
                <a:xfrm>
                  <a:off x="4192905" y="2828925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82" name="图形 78"/>
              <p:cNvGrpSpPr/>
              <p:nvPr/>
            </p:nvGrpSpPr>
            <p:grpSpPr>
              <a:xfrm rot="0">
                <a:off x="4927" y="6232"/>
                <a:ext cx="4055" cy="1141"/>
                <a:chOff x="2870834" y="2768917"/>
                <a:chExt cx="1337456" cy="376237"/>
              </a:xfrm>
              <a:solidFill>
                <a:srgbClr val="000000"/>
              </a:solidFill>
            </p:grpSpPr>
            <p:sp>
              <p:nvSpPr>
                <p:cNvPr id="83" name="任意多边形: 形状 82"/>
                <p:cNvSpPr/>
                <p:nvPr/>
              </p:nvSpPr>
              <p:spPr>
                <a:xfrm>
                  <a:off x="3290887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4" name="任意多边形: 形状 83"/>
                <p:cNvSpPr/>
                <p:nvPr/>
              </p:nvSpPr>
              <p:spPr>
                <a:xfrm>
                  <a:off x="3290887" y="2949892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2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5" name="任意多边形: 形状 84"/>
                <p:cNvSpPr/>
                <p:nvPr/>
              </p:nvSpPr>
              <p:spPr>
                <a:xfrm>
                  <a:off x="3290887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6" name="任意多边形: 形状 85"/>
                <p:cNvSpPr/>
                <p:nvPr/>
              </p:nvSpPr>
              <p:spPr>
                <a:xfrm>
                  <a:off x="3290887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7" name="任意多边形: 形状 86"/>
                <p:cNvSpPr/>
                <p:nvPr/>
              </p:nvSpPr>
              <p:spPr>
                <a:xfrm>
                  <a:off x="3290887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1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8" name="任意多边形: 形状 87"/>
                <p:cNvSpPr/>
                <p:nvPr/>
              </p:nvSpPr>
              <p:spPr>
                <a:xfrm>
                  <a:off x="3351847" y="2888932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2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>
                  <a:off x="3351847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0" name="任意多边形: 形状 89"/>
                <p:cNvSpPr/>
                <p:nvPr/>
              </p:nvSpPr>
              <p:spPr>
                <a:xfrm>
                  <a:off x="3351847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1" name="任意多边形: 形状 90"/>
                <p:cNvSpPr/>
                <p:nvPr/>
              </p:nvSpPr>
              <p:spPr>
                <a:xfrm>
                  <a:off x="3351847" y="3069907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2" name="任意多边形: 形状 91"/>
                <p:cNvSpPr/>
                <p:nvPr/>
              </p:nvSpPr>
              <p:spPr>
                <a:xfrm>
                  <a:off x="3351847" y="312991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3" name="任意多边形: 形状 92"/>
                <p:cNvSpPr/>
                <p:nvPr/>
              </p:nvSpPr>
              <p:spPr>
                <a:xfrm>
                  <a:off x="3411854" y="2888932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2382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4" name="任意多边形: 形状 93"/>
                <p:cNvSpPr/>
                <p:nvPr/>
              </p:nvSpPr>
              <p:spPr>
                <a:xfrm>
                  <a:off x="3411854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5" name="任意多边形: 形状 94"/>
                <p:cNvSpPr/>
                <p:nvPr/>
              </p:nvSpPr>
              <p:spPr>
                <a:xfrm>
                  <a:off x="3411854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6" name="任意多边形: 形状 95"/>
                <p:cNvSpPr/>
                <p:nvPr/>
              </p:nvSpPr>
              <p:spPr>
                <a:xfrm>
                  <a:off x="3411854" y="3069907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7" name="任意多边形: 形状 96"/>
                <p:cNvSpPr/>
                <p:nvPr/>
              </p:nvSpPr>
              <p:spPr>
                <a:xfrm>
                  <a:off x="3411854" y="312991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8" name="任意多边形: 形状 97"/>
                <p:cNvSpPr/>
                <p:nvPr/>
              </p:nvSpPr>
              <p:spPr>
                <a:xfrm>
                  <a:off x="3471862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99" name="任意多边形: 形状 98"/>
                <p:cNvSpPr/>
                <p:nvPr/>
              </p:nvSpPr>
              <p:spPr>
                <a:xfrm>
                  <a:off x="3471862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0" name="任意多边形: 形状 99"/>
                <p:cNvSpPr/>
                <p:nvPr/>
              </p:nvSpPr>
              <p:spPr>
                <a:xfrm>
                  <a:off x="3471862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1" name="任意多边形: 形状 100"/>
                <p:cNvSpPr/>
                <p:nvPr/>
              </p:nvSpPr>
              <p:spPr>
                <a:xfrm>
                  <a:off x="3471862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2" name="任意多边形: 形状 101"/>
                <p:cNvSpPr/>
                <p:nvPr/>
              </p:nvSpPr>
              <p:spPr>
                <a:xfrm>
                  <a:off x="3471862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1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3" name="任意多边形: 形状 102"/>
                <p:cNvSpPr/>
                <p:nvPr/>
              </p:nvSpPr>
              <p:spPr>
                <a:xfrm>
                  <a:off x="3531870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4" name="任意多边形: 形状 103"/>
                <p:cNvSpPr/>
                <p:nvPr/>
              </p:nvSpPr>
              <p:spPr>
                <a:xfrm>
                  <a:off x="3531870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5" name="任意多边形: 形状 104"/>
                <p:cNvSpPr/>
                <p:nvPr/>
              </p:nvSpPr>
              <p:spPr>
                <a:xfrm>
                  <a:off x="3531870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6" name="任意多边形: 形状 105"/>
                <p:cNvSpPr/>
                <p:nvPr/>
              </p:nvSpPr>
              <p:spPr>
                <a:xfrm>
                  <a:off x="3531870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7" name="任意多边形: 形状 106"/>
                <p:cNvSpPr/>
                <p:nvPr/>
              </p:nvSpPr>
              <p:spPr>
                <a:xfrm>
                  <a:off x="3531870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8" name="任意多边形: 形状 107"/>
                <p:cNvSpPr/>
                <p:nvPr/>
              </p:nvSpPr>
              <p:spPr>
                <a:xfrm>
                  <a:off x="3591877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09" name="任意多边形: 形状 108"/>
                <p:cNvSpPr/>
                <p:nvPr/>
              </p:nvSpPr>
              <p:spPr>
                <a:xfrm>
                  <a:off x="3591877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10" name="任意多边形: 形状 109"/>
                <p:cNvSpPr/>
                <p:nvPr/>
              </p:nvSpPr>
              <p:spPr>
                <a:xfrm>
                  <a:off x="3591877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11" name="任意多边形: 形状 110"/>
                <p:cNvSpPr/>
                <p:nvPr/>
              </p:nvSpPr>
              <p:spPr>
                <a:xfrm>
                  <a:off x="3591877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12" name="任意多边形: 形状 111"/>
                <p:cNvSpPr/>
                <p:nvPr/>
              </p:nvSpPr>
              <p:spPr>
                <a:xfrm>
                  <a:off x="3591877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1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13" name="任意多边形: 形状 112"/>
                <p:cNvSpPr/>
                <p:nvPr/>
              </p:nvSpPr>
              <p:spPr>
                <a:xfrm>
                  <a:off x="3651885" y="2888932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2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14" name="任意多边形: 形状 113"/>
                <p:cNvSpPr/>
                <p:nvPr/>
              </p:nvSpPr>
              <p:spPr>
                <a:xfrm>
                  <a:off x="3651885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15" name="任意多边形: 形状 114"/>
                <p:cNvSpPr/>
                <p:nvPr/>
              </p:nvSpPr>
              <p:spPr>
                <a:xfrm>
                  <a:off x="3651885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16" name="任意多边形: 形状 115"/>
                <p:cNvSpPr/>
                <p:nvPr/>
              </p:nvSpPr>
              <p:spPr>
                <a:xfrm>
                  <a:off x="3651885" y="3069907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17" name="任意多边形: 形状 116"/>
                <p:cNvSpPr/>
                <p:nvPr/>
              </p:nvSpPr>
              <p:spPr>
                <a:xfrm>
                  <a:off x="3651885" y="312991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" name="任意多边形: 形状 117"/>
                <p:cNvSpPr/>
                <p:nvPr/>
              </p:nvSpPr>
              <p:spPr>
                <a:xfrm>
                  <a:off x="3711892" y="2888932"/>
                  <a:ext cx="15386" cy="15239"/>
                </a:xfrm>
                <a:custGeom>
                  <a:avLst/>
                  <a:gdLst>
                    <a:gd name="connsiteX0" fmla="*/ 7620 w 15386"/>
                    <a:gd name="connsiteY0" fmla="*/ 15240 h 15239"/>
                    <a:gd name="connsiteX1" fmla="*/ 0 w 15386"/>
                    <a:gd name="connsiteY1" fmla="*/ 7620 h 15239"/>
                    <a:gd name="connsiteX2" fmla="*/ 7620 w 15386"/>
                    <a:gd name="connsiteY2" fmla="*/ 0 h 15239"/>
                    <a:gd name="connsiteX3" fmla="*/ 15240 w 15386"/>
                    <a:gd name="connsiteY3" fmla="*/ 7620 h 15239"/>
                    <a:gd name="connsiteX4" fmla="*/ 7620 w 15386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3" y="12382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19" name="任意多边形: 形状 118"/>
                <p:cNvSpPr/>
                <p:nvPr/>
              </p:nvSpPr>
              <p:spPr>
                <a:xfrm>
                  <a:off x="3711892" y="2949892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3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0" name="任意多边形: 形状 119"/>
                <p:cNvSpPr/>
                <p:nvPr/>
              </p:nvSpPr>
              <p:spPr>
                <a:xfrm>
                  <a:off x="3711892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1" name="任意多边形: 形状 120"/>
                <p:cNvSpPr/>
                <p:nvPr/>
              </p:nvSpPr>
              <p:spPr>
                <a:xfrm>
                  <a:off x="3711892" y="3069907"/>
                  <a:ext cx="15386" cy="15239"/>
                </a:xfrm>
                <a:custGeom>
                  <a:avLst/>
                  <a:gdLst>
                    <a:gd name="connsiteX0" fmla="*/ 7620 w 15386"/>
                    <a:gd name="connsiteY0" fmla="*/ 15240 h 15239"/>
                    <a:gd name="connsiteX1" fmla="*/ 0 w 15386"/>
                    <a:gd name="connsiteY1" fmla="*/ 7620 h 15239"/>
                    <a:gd name="connsiteX2" fmla="*/ 7620 w 15386"/>
                    <a:gd name="connsiteY2" fmla="*/ 0 h 15239"/>
                    <a:gd name="connsiteX3" fmla="*/ 15240 w 15386"/>
                    <a:gd name="connsiteY3" fmla="*/ 7620 h 15239"/>
                    <a:gd name="connsiteX4" fmla="*/ 7620 w 15386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3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2" name="任意多边形: 形状 121"/>
                <p:cNvSpPr/>
                <p:nvPr/>
              </p:nvSpPr>
              <p:spPr>
                <a:xfrm>
                  <a:off x="3711892" y="3129915"/>
                  <a:ext cx="15386" cy="15239"/>
                </a:xfrm>
                <a:custGeom>
                  <a:avLst/>
                  <a:gdLst>
                    <a:gd name="connsiteX0" fmla="*/ 7620 w 15386"/>
                    <a:gd name="connsiteY0" fmla="*/ 15240 h 15239"/>
                    <a:gd name="connsiteX1" fmla="*/ 0 w 15386"/>
                    <a:gd name="connsiteY1" fmla="*/ 7620 h 15239"/>
                    <a:gd name="connsiteX2" fmla="*/ 7620 w 15386"/>
                    <a:gd name="connsiteY2" fmla="*/ 0 h 15239"/>
                    <a:gd name="connsiteX3" fmla="*/ 15240 w 15386"/>
                    <a:gd name="connsiteY3" fmla="*/ 7620 h 15239"/>
                    <a:gd name="connsiteX4" fmla="*/ 7620 w 15386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3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3" name="任意多边形: 形状 122"/>
                <p:cNvSpPr/>
                <p:nvPr/>
              </p:nvSpPr>
              <p:spPr>
                <a:xfrm>
                  <a:off x="3771900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4" name="任意多边形: 形状 123"/>
                <p:cNvSpPr/>
                <p:nvPr/>
              </p:nvSpPr>
              <p:spPr>
                <a:xfrm>
                  <a:off x="3771900" y="2949892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2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5" name="任意多边形: 形状 124"/>
                <p:cNvSpPr/>
                <p:nvPr/>
              </p:nvSpPr>
              <p:spPr>
                <a:xfrm>
                  <a:off x="3771900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6" name="任意多边形: 形状 125"/>
                <p:cNvSpPr/>
                <p:nvPr/>
              </p:nvSpPr>
              <p:spPr>
                <a:xfrm>
                  <a:off x="3771900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7" name="任意多边形: 形状 126"/>
                <p:cNvSpPr/>
                <p:nvPr/>
              </p:nvSpPr>
              <p:spPr>
                <a:xfrm>
                  <a:off x="3771900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1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8" name="任意多边形: 形状 127"/>
                <p:cNvSpPr/>
                <p:nvPr/>
              </p:nvSpPr>
              <p:spPr>
                <a:xfrm>
                  <a:off x="3832860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29" name="任意多边形: 形状 128"/>
                <p:cNvSpPr/>
                <p:nvPr/>
              </p:nvSpPr>
              <p:spPr>
                <a:xfrm>
                  <a:off x="3832860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0" name="任意多边形: 形状 129"/>
                <p:cNvSpPr/>
                <p:nvPr/>
              </p:nvSpPr>
              <p:spPr>
                <a:xfrm>
                  <a:off x="3832860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3832860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2" name="任意多边形: 形状 131"/>
                <p:cNvSpPr/>
                <p:nvPr/>
              </p:nvSpPr>
              <p:spPr>
                <a:xfrm>
                  <a:off x="3832860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3" name="任意多边形: 形状 132"/>
                <p:cNvSpPr/>
                <p:nvPr/>
              </p:nvSpPr>
              <p:spPr>
                <a:xfrm>
                  <a:off x="3892867" y="2888932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4" name="任意多边形: 形状 133"/>
                <p:cNvSpPr/>
                <p:nvPr/>
              </p:nvSpPr>
              <p:spPr>
                <a:xfrm>
                  <a:off x="3892867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5" name="任意多边形: 形状 134"/>
                <p:cNvSpPr/>
                <p:nvPr/>
              </p:nvSpPr>
              <p:spPr>
                <a:xfrm>
                  <a:off x="3892867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6" name="任意多边形: 形状 135"/>
                <p:cNvSpPr/>
                <p:nvPr/>
              </p:nvSpPr>
              <p:spPr>
                <a:xfrm>
                  <a:off x="3892867" y="3069907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7" name="任意多边形: 形状 136"/>
                <p:cNvSpPr/>
                <p:nvPr/>
              </p:nvSpPr>
              <p:spPr>
                <a:xfrm>
                  <a:off x="3892867" y="3129915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8" name="任意多边形: 形状 137"/>
                <p:cNvSpPr/>
                <p:nvPr/>
              </p:nvSpPr>
              <p:spPr>
                <a:xfrm>
                  <a:off x="3952875" y="2888932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2382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39" name="任意多边形: 形状 138"/>
                <p:cNvSpPr/>
                <p:nvPr/>
              </p:nvSpPr>
              <p:spPr>
                <a:xfrm>
                  <a:off x="3952875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0" name="任意多边形: 形状 139"/>
                <p:cNvSpPr/>
                <p:nvPr/>
              </p:nvSpPr>
              <p:spPr>
                <a:xfrm>
                  <a:off x="3952875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1" name="任意多边形: 形状 140"/>
                <p:cNvSpPr/>
                <p:nvPr/>
              </p:nvSpPr>
              <p:spPr>
                <a:xfrm>
                  <a:off x="3952875" y="3069907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2" name="任意多边形: 形状 141"/>
                <p:cNvSpPr/>
                <p:nvPr/>
              </p:nvSpPr>
              <p:spPr>
                <a:xfrm>
                  <a:off x="3952875" y="312991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3" name="任意多边形: 形状 142"/>
                <p:cNvSpPr/>
                <p:nvPr/>
              </p:nvSpPr>
              <p:spPr>
                <a:xfrm>
                  <a:off x="4012882" y="2888932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2382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4" name="任意多边形: 形状 143"/>
                <p:cNvSpPr/>
                <p:nvPr/>
              </p:nvSpPr>
              <p:spPr>
                <a:xfrm>
                  <a:off x="4012882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5" name="任意多边形: 形状 144"/>
                <p:cNvSpPr/>
                <p:nvPr/>
              </p:nvSpPr>
              <p:spPr>
                <a:xfrm>
                  <a:off x="4012882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6" name="任意多边形: 形状 145"/>
                <p:cNvSpPr/>
                <p:nvPr/>
              </p:nvSpPr>
              <p:spPr>
                <a:xfrm>
                  <a:off x="4012882" y="3069907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7" name="任意多边形: 形状 146"/>
                <p:cNvSpPr/>
                <p:nvPr/>
              </p:nvSpPr>
              <p:spPr>
                <a:xfrm>
                  <a:off x="4012882" y="312991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8" name="任意多边形: 形状 147"/>
                <p:cNvSpPr/>
                <p:nvPr/>
              </p:nvSpPr>
              <p:spPr>
                <a:xfrm>
                  <a:off x="4072890" y="2888932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1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49" name="任意多边形: 形状 148"/>
                <p:cNvSpPr/>
                <p:nvPr/>
              </p:nvSpPr>
              <p:spPr>
                <a:xfrm>
                  <a:off x="4072890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0" name="任意多边形: 形状 149"/>
                <p:cNvSpPr/>
                <p:nvPr/>
              </p:nvSpPr>
              <p:spPr>
                <a:xfrm>
                  <a:off x="4072890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1" name="任意多边形: 形状 150"/>
                <p:cNvSpPr/>
                <p:nvPr/>
              </p:nvSpPr>
              <p:spPr>
                <a:xfrm>
                  <a:off x="4072890" y="3069907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1" y="15240"/>
                        <a:pt x="0" y="11829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2" name="任意多边形: 形状 151"/>
                <p:cNvSpPr/>
                <p:nvPr/>
              </p:nvSpPr>
              <p:spPr>
                <a:xfrm>
                  <a:off x="4072890" y="3129915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1" y="15240"/>
                        <a:pt x="0" y="11828"/>
                        <a:pt x="0" y="7620"/>
                      </a:cubicBezTo>
                      <a:cubicBezTo>
                        <a:pt x="0" y="3411"/>
                        <a:pt x="3411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3" name="任意多边形: 形状 152"/>
                <p:cNvSpPr/>
                <p:nvPr/>
              </p:nvSpPr>
              <p:spPr>
                <a:xfrm>
                  <a:off x="4132897" y="2888932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4" name="任意多边形: 形状 153"/>
                <p:cNvSpPr/>
                <p:nvPr/>
              </p:nvSpPr>
              <p:spPr>
                <a:xfrm>
                  <a:off x="4132897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5" name="任意多边形: 形状 154"/>
                <p:cNvSpPr/>
                <p:nvPr/>
              </p:nvSpPr>
              <p:spPr>
                <a:xfrm>
                  <a:off x="4132897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6" name="任意多边形: 形状 155"/>
                <p:cNvSpPr/>
                <p:nvPr/>
              </p:nvSpPr>
              <p:spPr>
                <a:xfrm>
                  <a:off x="4132897" y="3069907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7" name="任意多边形: 形状 156"/>
                <p:cNvSpPr/>
                <p:nvPr/>
              </p:nvSpPr>
              <p:spPr>
                <a:xfrm>
                  <a:off x="4132897" y="3129915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8" name="任意多边形: 形状 157"/>
                <p:cNvSpPr/>
                <p:nvPr/>
              </p:nvSpPr>
              <p:spPr>
                <a:xfrm>
                  <a:off x="4192905" y="2888932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59" name="任意多边形: 形状 158"/>
                <p:cNvSpPr/>
                <p:nvPr/>
              </p:nvSpPr>
              <p:spPr>
                <a:xfrm>
                  <a:off x="4192904" y="2949892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2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0" name="任意多边形: 形状 159"/>
                <p:cNvSpPr/>
                <p:nvPr/>
              </p:nvSpPr>
              <p:spPr>
                <a:xfrm>
                  <a:off x="4192904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1" name="任意多边形: 形状 160"/>
                <p:cNvSpPr/>
                <p:nvPr/>
              </p:nvSpPr>
              <p:spPr>
                <a:xfrm>
                  <a:off x="4192905" y="3069907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2" name="任意多边形: 形状 161"/>
                <p:cNvSpPr/>
                <p:nvPr/>
              </p:nvSpPr>
              <p:spPr>
                <a:xfrm>
                  <a:off x="4192905" y="3129915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3" name="任意多边形: 形状 162"/>
                <p:cNvSpPr/>
                <p:nvPr/>
              </p:nvSpPr>
              <p:spPr>
                <a:xfrm>
                  <a:off x="3290887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4" name="任意多边形: 形状 163"/>
                <p:cNvSpPr/>
                <p:nvPr/>
              </p:nvSpPr>
              <p:spPr>
                <a:xfrm>
                  <a:off x="3290887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5" name="任意多边形: 形状 164"/>
                <p:cNvSpPr/>
                <p:nvPr/>
              </p:nvSpPr>
              <p:spPr>
                <a:xfrm>
                  <a:off x="3351847" y="2768917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3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6" name="任意多边形: 形状 165"/>
                <p:cNvSpPr/>
                <p:nvPr/>
              </p:nvSpPr>
              <p:spPr>
                <a:xfrm>
                  <a:off x="3351847" y="282892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7" name="任意多边形: 形状 166"/>
                <p:cNvSpPr/>
                <p:nvPr/>
              </p:nvSpPr>
              <p:spPr>
                <a:xfrm>
                  <a:off x="3411854" y="2768917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2383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8" name="任意多边形: 形状 167"/>
                <p:cNvSpPr/>
                <p:nvPr/>
              </p:nvSpPr>
              <p:spPr>
                <a:xfrm>
                  <a:off x="3411854" y="282892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69" name="任意多边形: 形状 168"/>
                <p:cNvSpPr/>
                <p:nvPr/>
              </p:nvSpPr>
              <p:spPr>
                <a:xfrm>
                  <a:off x="3471862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0" name="任意多边形: 形状 169"/>
                <p:cNvSpPr/>
                <p:nvPr/>
              </p:nvSpPr>
              <p:spPr>
                <a:xfrm>
                  <a:off x="3471862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1" name="任意多边形: 形状 170"/>
                <p:cNvSpPr/>
                <p:nvPr/>
              </p:nvSpPr>
              <p:spPr>
                <a:xfrm>
                  <a:off x="3531870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2" name="任意多边形: 形状 171"/>
                <p:cNvSpPr/>
                <p:nvPr/>
              </p:nvSpPr>
              <p:spPr>
                <a:xfrm>
                  <a:off x="3531870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3" name="任意多边形: 形状 172"/>
                <p:cNvSpPr/>
                <p:nvPr/>
              </p:nvSpPr>
              <p:spPr>
                <a:xfrm>
                  <a:off x="3591877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4" name="任意多边形: 形状 173"/>
                <p:cNvSpPr/>
                <p:nvPr/>
              </p:nvSpPr>
              <p:spPr>
                <a:xfrm>
                  <a:off x="3591877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5" name="任意多边形: 形状 174"/>
                <p:cNvSpPr/>
                <p:nvPr/>
              </p:nvSpPr>
              <p:spPr>
                <a:xfrm>
                  <a:off x="3651885" y="2768917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3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6" name="任意多边形: 形状 175"/>
                <p:cNvSpPr/>
                <p:nvPr/>
              </p:nvSpPr>
              <p:spPr>
                <a:xfrm>
                  <a:off x="3651885" y="282892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7" name="任意多边形: 形状 176"/>
                <p:cNvSpPr/>
                <p:nvPr/>
              </p:nvSpPr>
              <p:spPr>
                <a:xfrm>
                  <a:off x="3711892" y="2768917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6193" y="12383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8" name="任意多边形: 形状 177"/>
                <p:cNvSpPr/>
                <p:nvPr/>
              </p:nvSpPr>
              <p:spPr>
                <a:xfrm>
                  <a:off x="3711892" y="282892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79" name="任意多边形: 形状 178"/>
                <p:cNvSpPr/>
                <p:nvPr/>
              </p:nvSpPr>
              <p:spPr>
                <a:xfrm>
                  <a:off x="2870835" y="2888932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0" name="任意多边形: 形状 179"/>
                <p:cNvSpPr/>
                <p:nvPr/>
              </p:nvSpPr>
              <p:spPr>
                <a:xfrm>
                  <a:off x="2870834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1" name="任意多边形: 形状 180"/>
                <p:cNvSpPr/>
                <p:nvPr/>
              </p:nvSpPr>
              <p:spPr>
                <a:xfrm>
                  <a:off x="2870834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2" name="任意多边形: 形状 181"/>
                <p:cNvSpPr/>
                <p:nvPr/>
              </p:nvSpPr>
              <p:spPr>
                <a:xfrm>
                  <a:off x="2870835" y="3069907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3" name="任意多边形: 形状 182"/>
                <p:cNvSpPr/>
                <p:nvPr/>
              </p:nvSpPr>
              <p:spPr>
                <a:xfrm>
                  <a:off x="2870835" y="3129915"/>
                  <a:ext cx="15240" cy="15240"/>
                </a:xfrm>
                <a:custGeom>
                  <a:avLst/>
                  <a:gdLst>
                    <a:gd name="connsiteX0" fmla="*/ 15240 w 15240"/>
                    <a:gd name="connsiteY0" fmla="*/ 7620 h 15240"/>
                    <a:gd name="connsiteX1" fmla="*/ 7620 w 15240"/>
                    <a:gd name="connsiteY1" fmla="*/ 15240 h 15240"/>
                    <a:gd name="connsiteX2" fmla="*/ 0 w 15240"/>
                    <a:gd name="connsiteY2" fmla="*/ 7620 h 15240"/>
                    <a:gd name="connsiteX3" fmla="*/ 7620 w 15240"/>
                    <a:gd name="connsiteY3" fmla="*/ 0 h 15240"/>
                    <a:gd name="connsiteX4" fmla="*/ 15240 w 15240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4" name="任意多边形: 形状 183"/>
                <p:cNvSpPr/>
                <p:nvPr/>
              </p:nvSpPr>
              <p:spPr>
                <a:xfrm>
                  <a:off x="2930842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5" name="任意多边形: 形状 184"/>
                <p:cNvSpPr/>
                <p:nvPr/>
              </p:nvSpPr>
              <p:spPr>
                <a:xfrm>
                  <a:off x="2930842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6" name="任意多边形: 形状 185"/>
                <p:cNvSpPr/>
                <p:nvPr/>
              </p:nvSpPr>
              <p:spPr>
                <a:xfrm>
                  <a:off x="2930842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7" name="任意多边形: 形状 186"/>
                <p:cNvSpPr/>
                <p:nvPr/>
              </p:nvSpPr>
              <p:spPr>
                <a:xfrm>
                  <a:off x="2930842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8" name="任意多边形: 形状 187"/>
                <p:cNvSpPr/>
                <p:nvPr/>
              </p:nvSpPr>
              <p:spPr>
                <a:xfrm>
                  <a:off x="2930842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89" name="任意多边形: 形状 188"/>
                <p:cNvSpPr/>
                <p:nvPr/>
              </p:nvSpPr>
              <p:spPr>
                <a:xfrm>
                  <a:off x="2990850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0" name="任意多边形: 形状 189"/>
                <p:cNvSpPr/>
                <p:nvPr/>
              </p:nvSpPr>
              <p:spPr>
                <a:xfrm>
                  <a:off x="2990850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1" name="任意多边形: 形状 190"/>
                <p:cNvSpPr/>
                <p:nvPr/>
              </p:nvSpPr>
              <p:spPr>
                <a:xfrm>
                  <a:off x="2990850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2" name="任意多边形: 形状 191"/>
                <p:cNvSpPr/>
                <p:nvPr/>
              </p:nvSpPr>
              <p:spPr>
                <a:xfrm>
                  <a:off x="2990850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3" name="任意多边形: 形状 192"/>
                <p:cNvSpPr/>
                <p:nvPr/>
              </p:nvSpPr>
              <p:spPr>
                <a:xfrm>
                  <a:off x="2990850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4" name="任意多边形: 形状 193"/>
                <p:cNvSpPr/>
                <p:nvPr/>
              </p:nvSpPr>
              <p:spPr>
                <a:xfrm>
                  <a:off x="3050857" y="2888932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2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5" name="任意多边形: 形状 194"/>
                <p:cNvSpPr/>
                <p:nvPr/>
              </p:nvSpPr>
              <p:spPr>
                <a:xfrm>
                  <a:off x="3050857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6" name="任意多边形: 形状 195"/>
                <p:cNvSpPr/>
                <p:nvPr/>
              </p:nvSpPr>
              <p:spPr>
                <a:xfrm>
                  <a:off x="3050857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7" name="任意多边形: 形状 196"/>
                <p:cNvSpPr/>
                <p:nvPr/>
              </p:nvSpPr>
              <p:spPr>
                <a:xfrm>
                  <a:off x="3050857" y="3069907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8" name="任意多边形: 形状 197"/>
                <p:cNvSpPr/>
                <p:nvPr/>
              </p:nvSpPr>
              <p:spPr>
                <a:xfrm>
                  <a:off x="3050857" y="312991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199" name="任意多边形: 形状 198"/>
                <p:cNvSpPr/>
                <p:nvPr/>
              </p:nvSpPr>
              <p:spPr>
                <a:xfrm>
                  <a:off x="3110864" y="2888932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2382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0" name="任意多边形: 形状 199"/>
                <p:cNvSpPr/>
                <p:nvPr/>
              </p:nvSpPr>
              <p:spPr>
                <a:xfrm>
                  <a:off x="3110864" y="2949892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1" name="任意多边形: 形状 200"/>
                <p:cNvSpPr/>
                <p:nvPr/>
              </p:nvSpPr>
              <p:spPr>
                <a:xfrm>
                  <a:off x="3110864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2" name="任意多边形: 形状 201"/>
                <p:cNvSpPr/>
                <p:nvPr/>
              </p:nvSpPr>
              <p:spPr>
                <a:xfrm>
                  <a:off x="3110864" y="3069907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3" name="任意多边形: 形状 202"/>
                <p:cNvSpPr/>
                <p:nvPr/>
              </p:nvSpPr>
              <p:spPr>
                <a:xfrm>
                  <a:off x="3110864" y="312991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7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4" name="任意多边形: 形状 203"/>
                <p:cNvSpPr/>
                <p:nvPr/>
              </p:nvSpPr>
              <p:spPr>
                <a:xfrm>
                  <a:off x="3170872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5" name="任意多边形: 形状 204"/>
                <p:cNvSpPr/>
                <p:nvPr/>
              </p:nvSpPr>
              <p:spPr>
                <a:xfrm>
                  <a:off x="3170872" y="2949892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6" name="任意多边形: 形状 205"/>
                <p:cNvSpPr/>
                <p:nvPr/>
              </p:nvSpPr>
              <p:spPr>
                <a:xfrm>
                  <a:off x="3170872" y="3009900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7" name="任意多边形: 形状 206"/>
                <p:cNvSpPr/>
                <p:nvPr/>
              </p:nvSpPr>
              <p:spPr>
                <a:xfrm>
                  <a:off x="3170872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8" name="任意多边形: 形状 207"/>
                <p:cNvSpPr/>
                <p:nvPr/>
              </p:nvSpPr>
              <p:spPr>
                <a:xfrm>
                  <a:off x="3170872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09" name="任意多边形: 形状 208"/>
                <p:cNvSpPr/>
                <p:nvPr/>
              </p:nvSpPr>
              <p:spPr>
                <a:xfrm>
                  <a:off x="3230880" y="2888932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0" name="任意多边形: 形状 209"/>
                <p:cNvSpPr/>
                <p:nvPr/>
              </p:nvSpPr>
              <p:spPr>
                <a:xfrm>
                  <a:off x="3230880" y="2949892"/>
                  <a:ext cx="15386" cy="15240"/>
                </a:xfrm>
                <a:custGeom>
                  <a:avLst/>
                  <a:gdLst>
                    <a:gd name="connsiteX0" fmla="*/ 7620 w 15386"/>
                    <a:gd name="connsiteY0" fmla="*/ 15240 h 15240"/>
                    <a:gd name="connsiteX1" fmla="*/ 0 w 15386"/>
                    <a:gd name="connsiteY1" fmla="*/ 7620 h 15240"/>
                    <a:gd name="connsiteX2" fmla="*/ 7620 w 15386"/>
                    <a:gd name="connsiteY2" fmla="*/ 0 h 15240"/>
                    <a:gd name="connsiteX3" fmla="*/ 15240 w 15386"/>
                    <a:gd name="connsiteY3" fmla="*/ 7620 h 15240"/>
                    <a:gd name="connsiteX4" fmla="*/ 7620 w 15386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86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6193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1" name="任意多边形: 形状 210"/>
                <p:cNvSpPr/>
                <p:nvPr/>
              </p:nvSpPr>
              <p:spPr>
                <a:xfrm>
                  <a:off x="3230880" y="3009900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2" name="任意多边形: 形状 211"/>
                <p:cNvSpPr/>
                <p:nvPr/>
              </p:nvSpPr>
              <p:spPr>
                <a:xfrm>
                  <a:off x="3230880" y="3069907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9"/>
                        <a:pt x="11828" y="15240"/>
                        <a:pt x="7620" y="15240"/>
                      </a:cubicBezTo>
                      <a:cubicBezTo>
                        <a:pt x="3412" y="15240"/>
                        <a:pt x="0" y="11829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3" name="任意多边形: 形状 212"/>
                <p:cNvSpPr/>
                <p:nvPr/>
              </p:nvSpPr>
              <p:spPr>
                <a:xfrm>
                  <a:off x="3230880" y="3129915"/>
                  <a:ext cx="15239" cy="15240"/>
                </a:xfrm>
                <a:custGeom>
                  <a:avLst/>
                  <a:gdLst>
                    <a:gd name="connsiteX0" fmla="*/ 15240 w 15239"/>
                    <a:gd name="connsiteY0" fmla="*/ 7620 h 15240"/>
                    <a:gd name="connsiteX1" fmla="*/ 7620 w 15239"/>
                    <a:gd name="connsiteY1" fmla="*/ 15240 h 15240"/>
                    <a:gd name="connsiteX2" fmla="*/ 0 w 15239"/>
                    <a:gd name="connsiteY2" fmla="*/ 7620 h 15240"/>
                    <a:gd name="connsiteX3" fmla="*/ 7620 w 15239"/>
                    <a:gd name="connsiteY3" fmla="*/ 0 h 15240"/>
                    <a:gd name="connsiteX4" fmla="*/ 15240 w 15239"/>
                    <a:gd name="connsiteY4" fmla="*/ 762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1"/>
                        <a:pt x="3412" y="0"/>
                        <a:pt x="7620" y="0"/>
                      </a:cubicBezTo>
                      <a:cubicBezTo>
                        <a:pt x="11828" y="0"/>
                        <a:pt x="15240" y="3411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4" name="任意多边形: 形状 213"/>
                <p:cNvSpPr/>
                <p:nvPr/>
              </p:nvSpPr>
              <p:spPr>
                <a:xfrm>
                  <a:off x="2870835" y="2768917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5" name="任意多边形: 形状 214"/>
                <p:cNvSpPr/>
                <p:nvPr/>
              </p:nvSpPr>
              <p:spPr>
                <a:xfrm>
                  <a:off x="2870835" y="2828925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>
                  <a:off x="2930842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7" name="任意多边形: 形状 216"/>
                <p:cNvSpPr/>
                <p:nvPr/>
              </p:nvSpPr>
              <p:spPr>
                <a:xfrm>
                  <a:off x="2930842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8" name="任意多边形: 形状 217"/>
                <p:cNvSpPr/>
                <p:nvPr/>
              </p:nvSpPr>
              <p:spPr>
                <a:xfrm>
                  <a:off x="2990850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19" name="任意多边形: 形状 218"/>
                <p:cNvSpPr/>
                <p:nvPr/>
              </p:nvSpPr>
              <p:spPr>
                <a:xfrm>
                  <a:off x="2990850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0" name="任意多边形: 形状 219"/>
                <p:cNvSpPr/>
                <p:nvPr/>
              </p:nvSpPr>
              <p:spPr>
                <a:xfrm>
                  <a:off x="3050857" y="2768917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2383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1" name="任意多边形: 形状 220"/>
                <p:cNvSpPr/>
                <p:nvPr/>
              </p:nvSpPr>
              <p:spPr>
                <a:xfrm>
                  <a:off x="3050857" y="282892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7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2" y="0"/>
                        <a:pt x="15240" y="3810"/>
                        <a:pt x="15240" y="7620"/>
                      </a:cubicBezTo>
                      <a:cubicBezTo>
                        <a:pt x="15240" y="11430"/>
                        <a:pt x="12382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2" name="任意多边形: 形状 221"/>
                <p:cNvSpPr/>
                <p:nvPr/>
              </p:nvSpPr>
              <p:spPr>
                <a:xfrm>
                  <a:off x="3110864" y="2768917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2383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3" name="任意多边形: 形状 222"/>
                <p:cNvSpPr/>
                <p:nvPr/>
              </p:nvSpPr>
              <p:spPr>
                <a:xfrm>
                  <a:off x="3110864" y="282892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2383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>
                  <a:off x="3170872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>
                  <a:off x="3170872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6" name="任意多边形: 形状 225"/>
                <p:cNvSpPr/>
                <p:nvPr/>
              </p:nvSpPr>
              <p:spPr>
                <a:xfrm>
                  <a:off x="3230880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7" name="任意多边形: 形状 226"/>
                <p:cNvSpPr/>
                <p:nvPr/>
              </p:nvSpPr>
              <p:spPr>
                <a:xfrm>
                  <a:off x="3230880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8" name="任意多边形: 形状 227"/>
                <p:cNvSpPr/>
                <p:nvPr/>
              </p:nvSpPr>
              <p:spPr>
                <a:xfrm>
                  <a:off x="3771900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29" name="任意多边形: 形状 228"/>
                <p:cNvSpPr/>
                <p:nvPr/>
              </p:nvSpPr>
              <p:spPr>
                <a:xfrm>
                  <a:off x="3771900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0" name="任意多边形: 形状 229"/>
                <p:cNvSpPr/>
                <p:nvPr/>
              </p:nvSpPr>
              <p:spPr>
                <a:xfrm>
                  <a:off x="3832860" y="2768917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1" name="任意多边形: 形状 230"/>
                <p:cNvSpPr/>
                <p:nvPr/>
              </p:nvSpPr>
              <p:spPr>
                <a:xfrm>
                  <a:off x="3832860" y="2828925"/>
                  <a:ext cx="15239" cy="15239"/>
                </a:xfrm>
                <a:custGeom>
                  <a:avLst/>
                  <a:gdLst>
                    <a:gd name="connsiteX0" fmla="*/ 15240 w 15239"/>
                    <a:gd name="connsiteY0" fmla="*/ 7620 h 15239"/>
                    <a:gd name="connsiteX1" fmla="*/ 7620 w 15239"/>
                    <a:gd name="connsiteY1" fmla="*/ 15240 h 15239"/>
                    <a:gd name="connsiteX2" fmla="*/ 0 w 15239"/>
                    <a:gd name="connsiteY2" fmla="*/ 7620 h 15239"/>
                    <a:gd name="connsiteX3" fmla="*/ 7620 w 15239"/>
                    <a:gd name="connsiteY3" fmla="*/ 0 h 15239"/>
                    <a:gd name="connsiteX4" fmla="*/ 15240 w 15239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2" name="任意多边形: 形状 231"/>
                <p:cNvSpPr/>
                <p:nvPr/>
              </p:nvSpPr>
              <p:spPr>
                <a:xfrm>
                  <a:off x="3892867" y="2768917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3" name="任意多边形: 形状 232"/>
                <p:cNvSpPr/>
                <p:nvPr/>
              </p:nvSpPr>
              <p:spPr>
                <a:xfrm>
                  <a:off x="3892867" y="2828925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4" name="任意多边形: 形状 233"/>
                <p:cNvSpPr/>
                <p:nvPr/>
              </p:nvSpPr>
              <p:spPr>
                <a:xfrm>
                  <a:off x="3952875" y="2768917"/>
                  <a:ext cx="15240" cy="15240"/>
                </a:xfrm>
                <a:custGeom>
                  <a:avLst/>
                  <a:gdLst>
                    <a:gd name="connsiteX0" fmla="*/ 7620 w 15240"/>
                    <a:gd name="connsiteY0" fmla="*/ 15240 h 15240"/>
                    <a:gd name="connsiteX1" fmla="*/ 0 w 15240"/>
                    <a:gd name="connsiteY1" fmla="*/ 7620 h 15240"/>
                    <a:gd name="connsiteX2" fmla="*/ 7620 w 15240"/>
                    <a:gd name="connsiteY2" fmla="*/ 0 h 15240"/>
                    <a:gd name="connsiteX3" fmla="*/ 15240 w 15240"/>
                    <a:gd name="connsiteY3" fmla="*/ 7620 h 15240"/>
                    <a:gd name="connsiteX4" fmla="*/ 7620 w 15240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2383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5" name="任意多边形: 形状 234"/>
                <p:cNvSpPr/>
                <p:nvPr/>
              </p:nvSpPr>
              <p:spPr>
                <a:xfrm>
                  <a:off x="3952875" y="2828925"/>
                  <a:ext cx="15240" cy="15239"/>
                </a:xfrm>
                <a:custGeom>
                  <a:avLst/>
                  <a:gdLst>
                    <a:gd name="connsiteX0" fmla="*/ 7620 w 15240"/>
                    <a:gd name="connsiteY0" fmla="*/ 15240 h 15239"/>
                    <a:gd name="connsiteX1" fmla="*/ 0 w 15240"/>
                    <a:gd name="connsiteY1" fmla="*/ 7620 h 15239"/>
                    <a:gd name="connsiteX2" fmla="*/ 7620 w 15240"/>
                    <a:gd name="connsiteY2" fmla="*/ 0 h 15239"/>
                    <a:gd name="connsiteX3" fmla="*/ 15240 w 15240"/>
                    <a:gd name="connsiteY3" fmla="*/ 7620 h 15239"/>
                    <a:gd name="connsiteX4" fmla="*/ 7620 w 15240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2383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6" name="任意多边形: 形状 235"/>
                <p:cNvSpPr/>
                <p:nvPr/>
              </p:nvSpPr>
              <p:spPr>
                <a:xfrm>
                  <a:off x="4012882" y="2768917"/>
                  <a:ext cx="15239" cy="15240"/>
                </a:xfrm>
                <a:custGeom>
                  <a:avLst/>
                  <a:gdLst>
                    <a:gd name="connsiteX0" fmla="*/ 7620 w 15239"/>
                    <a:gd name="connsiteY0" fmla="*/ 15240 h 15240"/>
                    <a:gd name="connsiteX1" fmla="*/ 0 w 15239"/>
                    <a:gd name="connsiteY1" fmla="*/ 7620 h 15240"/>
                    <a:gd name="connsiteX2" fmla="*/ 7620 w 15239"/>
                    <a:gd name="connsiteY2" fmla="*/ 0 h 15240"/>
                    <a:gd name="connsiteX3" fmla="*/ 15240 w 15239"/>
                    <a:gd name="connsiteY3" fmla="*/ 7620 h 15240"/>
                    <a:gd name="connsiteX4" fmla="*/ 7620 w 15239"/>
                    <a:gd name="connsiteY4" fmla="*/ 15240 h 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40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2858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2383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7" name="任意多边形: 形状 236"/>
                <p:cNvSpPr/>
                <p:nvPr/>
              </p:nvSpPr>
              <p:spPr>
                <a:xfrm>
                  <a:off x="4012882" y="2828925"/>
                  <a:ext cx="15239" cy="15239"/>
                </a:xfrm>
                <a:custGeom>
                  <a:avLst/>
                  <a:gdLst>
                    <a:gd name="connsiteX0" fmla="*/ 7620 w 15239"/>
                    <a:gd name="connsiteY0" fmla="*/ 15240 h 15239"/>
                    <a:gd name="connsiteX1" fmla="*/ 0 w 15239"/>
                    <a:gd name="connsiteY1" fmla="*/ 7620 h 15239"/>
                    <a:gd name="connsiteX2" fmla="*/ 7620 w 15239"/>
                    <a:gd name="connsiteY2" fmla="*/ 0 h 15239"/>
                    <a:gd name="connsiteX3" fmla="*/ 15240 w 15239"/>
                    <a:gd name="connsiteY3" fmla="*/ 7620 h 15239"/>
                    <a:gd name="connsiteX4" fmla="*/ 7620 w 15239"/>
                    <a:gd name="connsiteY4" fmla="*/ 1524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39" h="15239">
                      <a:moveTo>
                        <a:pt x="7620" y="15240"/>
                      </a:moveTo>
                      <a:cubicBezTo>
                        <a:pt x="2858" y="15240"/>
                        <a:pt x="0" y="11430"/>
                        <a:pt x="0" y="7620"/>
                      </a:cubicBezTo>
                      <a:cubicBezTo>
                        <a:pt x="0" y="3810"/>
                        <a:pt x="3810" y="0"/>
                        <a:pt x="7620" y="0"/>
                      </a:cubicBezTo>
                      <a:cubicBezTo>
                        <a:pt x="11430" y="0"/>
                        <a:pt x="15240" y="3810"/>
                        <a:pt x="15240" y="7620"/>
                      </a:cubicBezTo>
                      <a:cubicBezTo>
                        <a:pt x="15240" y="11430"/>
                        <a:pt x="11430" y="15240"/>
                        <a:pt x="7620" y="152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8" name="任意多边形: 形状 237"/>
                <p:cNvSpPr/>
                <p:nvPr/>
              </p:nvSpPr>
              <p:spPr>
                <a:xfrm>
                  <a:off x="4072890" y="2768917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1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39" name="任意多边形: 形状 238"/>
                <p:cNvSpPr/>
                <p:nvPr/>
              </p:nvSpPr>
              <p:spPr>
                <a:xfrm>
                  <a:off x="4072890" y="2828925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1" y="15240"/>
                        <a:pt x="0" y="11828"/>
                        <a:pt x="0" y="7620"/>
                      </a:cubicBezTo>
                      <a:cubicBezTo>
                        <a:pt x="0" y="3412"/>
                        <a:pt x="3411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40" name="任意多边形: 形状 239"/>
                <p:cNvSpPr/>
                <p:nvPr/>
              </p:nvSpPr>
              <p:spPr>
                <a:xfrm>
                  <a:off x="4132897" y="2768917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41" name="任意多边形: 形状 240"/>
                <p:cNvSpPr/>
                <p:nvPr/>
              </p:nvSpPr>
              <p:spPr>
                <a:xfrm>
                  <a:off x="4132897" y="2828925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42" name="任意多边形: 形状 241"/>
                <p:cNvSpPr/>
                <p:nvPr/>
              </p:nvSpPr>
              <p:spPr>
                <a:xfrm>
                  <a:off x="4192905" y="2768917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43" name="任意多边形: 形状 242"/>
                <p:cNvSpPr/>
                <p:nvPr/>
              </p:nvSpPr>
              <p:spPr>
                <a:xfrm>
                  <a:off x="4192905" y="2828925"/>
                  <a:ext cx="15240" cy="15239"/>
                </a:xfrm>
                <a:custGeom>
                  <a:avLst/>
                  <a:gdLst>
                    <a:gd name="connsiteX0" fmla="*/ 15240 w 15240"/>
                    <a:gd name="connsiteY0" fmla="*/ 7620 h 15239"/>
                    <a:gd name="connsiteX1" fmla="*/ 7620 w 15240"/>
                    <a:gd name="connsiteY1" fmla="*/ 15240 h 15239"/>
                    <a:gd name="connsiteX2" fmla="*/ 0 w 15240"/>
                    <a:gd name="connsiteY2" fmla="*/ 7620 h 15239"/>
                    <a:gd name="connsiteX3" fmla="*/ 7620 w 15240"/>
                    <a:gd name="connsiteY3" fmla="*/ 0 h 15239"/>
                    <a:gd name="connsiteX4" fmla="*/ 15240 w 15240"/>
                    <a:gd name="connsiteY4" fmla="*/ 7620 h 15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40" h="15239">
                      <a:moveTo>
                        <a:pt x="15240" y="7620"/>
                      </a:moveTo>
                      <a:cubicBezTo>
                        <a:pt x="15240" y="11828"/>
                        <a:pt x="11828" y="15240"/>
                        <a:pt x="7620" y="15240"/>
                      </a:cubicBezTo>
                      <a:cubicBezTo>
                        <a:pt x="3412" y="15240"/>
                        <a:pt x="0" y="11828"/>
                        <a:pt x="0" y="7620"/>
                      </a:cubicBezTo>
                      <a:cubicBezTo>
                        <a:pt x="0" y="3412"/>
                        <a:pt x="3412" y="0"/>
                        <a:pt x="7620" y="0"/>
                      </a:cubicBezTo>
                      <a:cubicBezTo>
                        <a:pt x="11828" y="0"/>
                        <a:pt x="15240" y="3412"/>
                        <a:pt x="15240" y="76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73" name="图形 78"/>
              <p:cNvGrpSpPr/>
              <p:nvPr/>
            </p:nvGrpSpPr>
            <p:grpSpPr>
              <a:xfrm rot="0">
                <a:off x="4538" y="3311"/>
                <a:ext cx="1181" cy="1182"/>
                <a:chOff x="2742247" y="1805940"/>
                <a:chExt cx="389572" cy="389572"/>
              </a:xfrm>
            </p:grpSpPr>
            <p:sp>
              <p:nvSpPr>
                <p:cNvPr id="274" name="任意多边形: 形状 273"/>
                <p:cNvSpPr/>
                <p:nvPr/>
              </p:nvSpPr>
              <p:spPr>
                <a:xfrm>
                  <a:off x="2766060" y="1829752"/>
                  <a:ext cx="73342" cy="73342"/>
                </a:xfrm>
                <a:custGeom>
                  <a:avLst/>
                  <a:gdLst>
                    <a:gd name="connsiteX0" fmla="*/ 0 w 73342"/>
                    <a:gd name="connsiteY0" fmla="*/ 73342 h 73342"/>
                    <a:gd name="connsiteX1" fmla="*/ 73343 w 73342"/>
                    <a:gd name="connsiteY1" fmla="*/ 0 h 73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342" h="73342">
                      <a:moveTo>
                        <a:pt x="0" y="73342"/>
                      </a:moveTo>
                      <a:lnTo>
                        <a:pt x="73343" y="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75" name="任意多边形: 形状 274"/>
                <p:cNvSpPr/>
                <p:nvPr/>
              </p:nvSpPr>
              <p:spPr>
                <a:xfrm>
                  <a:off x="2744152" y="1807845"/>
                  <a:ext cx="153352" cy="152400"/>
                </a:xfrm>
                <a:custGeom>
                  <a:avLst/>
                  <a:gdLst>
                    <a:gd name="connsiteX0" fmla="*/ 0 w 153352"/>
                    <a:gd name="connsiteY0" fmla="*/ 152400 h 152400"/>
                    <a:gd name="connsiteX1" fmla="*/ 153353 w 153352"/>
                    <a:gd name="connsiteY1" fmla="*/ 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352" h="152400">
                      <a:moveTo>
                        <a:pt x="0" y="152400"/>
                      </a:moveTo>
                      <a:lnTo>
                        <a:pt x="153353" y="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76" name="任意多边形: 形状 275"/>
                <p:cNvSpPr/>
                <p:nvPr/>
              </p:nvSpPr>
              <p:spPr>
                <a:xfrm>
                  <a:off x="2742247" y="1805940"/>
                  <a:ext cx="193357" cy="193357"/>
                </a:xfrm>
                <a:custGeom>
                  <a:avLst/>
                  <a:gdLst>
                    <a:gd name="connsiteX0" fmla="*/ 0 w 193357"/>
                    <a:gd name="connsiteY0" fmla="*/ 193358 h 193357"/>
                    <a:gd name="connsiteX1" fmla="*/ 193358 w 193357"/>
                    <a:gd name="connsiteY1" fmla="*/ 0 h 193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357" h="193357">
                      <a:moveTo>
                        <a:pt x="0" y="193358"/>
                      </a:moveTo>
                      <a:lnTo>
                        <a:pt x="193358" y="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77" name="任意多边形: 形状 276"/>
                <p:cNvSpPr/>
                <p:nvPr/>
              </p:nvSpPr>
              <p:spPr>
                <a:xfrm>
                  <a:off x="2743200" y="1806892"/>
                  <a:ext cx="226694" cy="225742"/>
                </a:xfrm>
                <a:custGeom>
                  <a:avLst/>
                  <a:gdLst>
                    <a:gd name="connsiteX0" fmla="*/ 0 w 226694"/>
                    <a:gd name="connsiteY0" fmla="*/ 225743 h 225742"/>
                    <a:gd name="connsiteX1" fmla="*/ 226695 w 226694"/>
                    <a:gd name="connsiteY1" fmla="*/ 0 h 225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6694" h="225742">
                      <a:moveTo>
                        <a:pt x="0" y="225743"/>
                      </a:moveTo>
                      <a:lnTo>
                        <a:pt x="226695" y="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78" name="任意多边形: 形状 277"/>
                <p:cNvSpPr/>
                <p:nvPr/>
              </p:nvSpPr>
              <p:spPr>
                <a:xfrm>
                  <a:off x="2750820" y="1813560"/>
                  <a:ext cx="247649" cy="248602"/>
                </a:xfrm>
                <a:custGeom>
                  <a:avLst/>
                  <a:gdLst>
                    <a:gd name="connsiteX0" fmla="*/ 247650 w 247649"/>
                    <a:gd name="connsiteY0" fmla="*/ 0 h 248602"/>
                    <a:gd name="connsiteX1" fmla="*/ 0 w 247649"/>
                    <a:gd name="connsiteY1" fmla="*/ 248603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7649" h="248602">
                      <a:moveTo>
                        <a:pt x="247650" y="0"/>
                      </a:moveTo>
                      <a:lnTo>
                        <a:pt x="0" y="248603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79" name="任意多边形: 形状 278"/>
                <p:cNvSpPr/>
                <p:nvPr/>
              </p:nvSpPr>
              <p:spPr>
                <a:xfrm>
                  <a:off x="2761297" y="1824037"/>
                  <a:ext cx="261937" cy="262890"/>
                </a:xfrm>
                <a:custGeom>
                  <a:avLst/>
                  <a:gdLst>
                    <a:gd name="connsiteX0" fmla="*/ 0 w 261937"/>
                    <a:gd name="connsiteY0" fmla="*/ 262890 h 262890"/>
                    <a:gd name="connsiteX1" fmla="*/ 261938 w 261937"/>
                    <a:gd name="connsiteY1" fmla="*/ 0 h 262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1937" h="262890">
                      <a:moveTo>
                        <a:pt x="0" y="262890"/>
                      </a:moveTo>
                      <a:lnTo>
                        <a:pt x="261938" y="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0" name="任意多边形: 形状 279"/>
                <p:cNvSpPr/>
                <p:nvPr/>
              </p:nvSpPr>
              <p:spPr>
                <a:xfrm>
                  <a:off x="2773680" y="1837372"/>
                  <a:ext cx="272415" cy="272415"/>
                </a:xfrm>
                <a:custGeom>
                  <a:avLst/>
                  <a:gdLst>
                    <a:gd name="connsiteX0" fmla="*/ 0 w 272415"/>
                    <a:gd name="connsiteY0" fmla="*/ 272415 h 272415"/>
                    <a:gd name="connsiteX1" fmla="*/ 272415 w 272415"/>
                    <a:gd name="connsiteY1" fmla="*/ 0 h 2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2415" h="272415">
                      <a:moveTo>
                        <a:pt x="0" y="272415"/>
                      </a:moveTo>
                      <a:lnTo>
                        <a:pt x="272415" y="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1" name="任意多边形: 形状 280"/>
                <p:cNvSpPr/>
                <p:nvPr/>
              </p:nvSpPr>
              <p:spPr>
                <a:xfrm>
                  <a:off x="2789872" y="1852612"/>
                  <a:ext cx="276225" cy="277177"/>
                </a:xfrm>
                <a:custGeom>
                  <a:avLst/>
                  <a:gdLst>
                    <a:gd name="connsiteX0" fmla="*/ 0 w 276225"/>
                    <a:gd name="connsiteY0" fmla="*/ 277178 h 277177"/>
                    <a:gd name="connsiteX1" fmla="*/ 276225 w 276225"/>
                    <a:gd name="connsiteY1" fmla="*/ 0 h 27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6225" h="277177">
                      <a:moveTo>
                        <a:pt x="0" y="277178"/>
                      </a:moveTo>
                      <a:lnTo>
                        <a:pt x="276225" y="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2" name="任意多边形: 形状 281"/>
                <p:cNvSpPr/>
                <p:nvPr/>
              </p:nvSpPr>
              <p:spPr>
                <a:xfrm>
                  <a:off x="2807017" y="1870710"/>
                  <a:ext cx="277177" cy="277177"/>
                </a:xfrm>
                <a:custGeom>
                  <a:avLst/>
                  <a:gdLst>
                    <a:gd name="connsiteX0" fmla="*/ 0 w 277177"/>
                    <a:gd name="connsiteY0" fmla="*/ 277178 h 277177"/>
                    <a:gd name="connsiteX1" fmla="*/ 277178 w 277177"/>
                    <a:gd name="connsiteY1" fmla="*/ 0 h 27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7177" h="277177">
                      <a:moveTo>
                        <a:pt x="0" y="277178"/>
                      </a:moveTo>
                      <a:lnTo>
                        <a:pt x="277178" y="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3" name="任意多边形: 形状 282"/>
                <p:cNvSpPr/>
                <p:nvPr/>
              </p:nvSpPr>
              <p:spPr>
                <a:xfrm>
                  <a:off x="2827020" y="1890712"/>
                  <a:ext cx="272415" cy="272415"/>
                </a:xfrm>
                <a:custGeom>
                  <a:avLst/>
                  <a:gdLst>
                    <a:gd name="connsiteX0" fmla="*/ 272415 w 272415"/>
                    <a:gd name="connsiteY0" fmla="*/ 0 h 272415"/>
                    <a:gd name="connsiteX1" fmla="*/ 0 w 272415"/>
                    <a:gd name="connsiteY1" fmla="*/ 272415 h 2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2415" h="272415">
                      <a:moveTo>
                        <a:pt x="272415" y="0"/>
                      </a:moveTo>
                      <a:lnTo>
                        <a:pt x="0" y="272415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4" name="任意多边形: 形状 283"/>
                <p:cNvSpPr/>
                <p:nvPr/>
              </p:nvSpPr>
              <p:spPr>
                <a:xfrm>
                  <a:off x="2849880" y="1913572"/>
                  <a:ext cx="262890" cy="262890"/>
                </a:xfrm>
                <a:custGeom>
                  <a:avLst/>
                  <a:gdLst>
                    <a:gd name="connsiteX0" fmla="*/ 262890 w 262890"/>
                    <a:gd name="connsiteY0" fmla="*/ 0 h 262890"/>
                    <a:gd name="connsiteX1" fmla="*/ 0 w 262890"/>
                    <a:gd name="connsiteY1" fmla="*/ 262890 h 262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2890" h="262890">
                      <a:moveTo>
                        <a:pt x="262890" y="0"/>
                      </a:moveTo>
                      <a:lnTo>
                        <a:pt x="0" y="26289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5" name="任意多边形: 形状 284"/>
                <p:cNvSpPr/>
                <p:nvPr/>
              </p:nvSpPr>
              <p:spPr>
                <a:xfrm>
                  <a:off x="2875597" y="1938337"/>
                  <a:ext cx="247650" cy="248602"/>
                </a:xfrm>
                <a:custGeom>
                  <a:avLst/>
                  <a:gdLst>
                    <a:gd name="connsiteX0" fmla="*/ 0 w 247650"/>
                    <a:gd name="connsiteY0" fmla="*/ 248602 h 248602"/>
                    <a:gd name="connsiteX1" fmla="*/ 247650 w 247650"/>
                    <a:gd name="connsiteY1" fmla="*/ 0 h 248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7650" h="248602">
                      <a:moveTo>
                        <a:pt x="0" y="248602"/>
                      </a:moveTo>
                      <a:lnTo>
                        <a:pt x="247650" y="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6" name="任意多边形: 形状 285"/>
                <p:cNvSpPr/>
                <p:nvPr/>
              </p:nvSpPr>
              <p:spPr>
                <a:xfrm>
                  <a:off x="2904172" y="1967865"/>
                  <a:ext cx="225742" cy="225742"/>
                </a:xfrm>
                <a:custGeom>
                  <a:avLst/>
                  <a:gdLst>
                    <a:gd name="connsiteX0" fmla="*/ 225742 w 225742"/>
                    <a:gd name="connsiteY0" fmla="*/ 0 h 225742"/>
                    <a:gd name="connsiteX1" fmla="*/ 0 w 225742"/>
                    <a:gd name="connsiteY1" fmla="*/ 225743 h 225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5742" h="225742">
                      <a:moveTo>
                        <a:pt x="225742" y="0"/>
                      </a:moveTo>
                      <a:lnTo>
                        <a:pt x="0" y="225743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7" name="任意多边形: 形状 286"/>
                <p:cNvSpPr/>
                <p:nvPr/>
              </p:nvSpPr>
              <p:spPr>
                <a:xfrm>
                  <a:off x="2938462" y="2001202"/>
                  <a:ext cx="193357" cy="194310"/>
                </a:xfrm>
                <a:custGeom>
                  <a:avLst/>
                  <a:gdLst>
                    <a:gd name="connsiteX0" fmla="*/ 193358 w 193357"/>
                    <a:gd name="connsiteY0" fmla="*/ 0 h 194310"/>
                    <a:gd name="connsiteX1" fmla="*/ 0 w 193357"/>
                    <a:gd name="connsiteY1" fmla="*/ 194310 h 194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357" h="194310">
                      <a:moveTo>
                        <a:pt x="193358" y="0"/>
                      </a:moveTo>
                      <a:lnTo>
                        <a:pt x="0" y="19431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8" name="任意多边形: 形状 287"/>
                <p:cNvSpPr/>
                <p:nvPr/>
              </p:nvSpPr>
              <p:spPr>
                <a:xfrm>
                  <a:off x="2976562" y="2040255"/>
                  <a:ext cx="152400" cy="152400"/>
                </a:xfrm>
                <a:custGeom>
                  <a:avLst/>
                  <a:gdLst>
                    <a:gd name="connsiteX0" fmla="*/ 152400 w 152400"/>
                    <a:gd name="connsiteY0" fmla="*/ 0 h 152400"/>
                    <a:gd name="connsiteX1" fmla="*/ 0 w 152400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2400" h="152400">
                      <a:moveTo>
                        <a:pt x="152400" y="0"/>
                      </a:moveTo>
                      <a:lnTo>
                        <a:pt x="0" y="152400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89" name="任意多边形: 形状 288"/>
                <p:cNvSpPr/>
                <p:nvPr/>
              </p:nvSpPr>
              <p:spPr>
                <a:xfrm>
                  <a:off x="3033712" y="2097405"/>
                  <a:ext cx="73342" cy="73342"/>
                </a:xfrm>
                <a:custGeom>
                  <a:avLst/>
                  <a:gdLst>
                    <a:gd name="connsiteX0" fmla="*/ 73343 w 73342"/>
                    <a:gd name="connsiteY0" fmla="*/ 0 h 73342"/>
                    <a:gd name="connsiteX1" fmla="*/ 0 w 73342"/>
                    <a:gd name="connsiteY1" fmla="*/ 73343 h 73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342" h="73342">
                      <a:moveTo>
                        <a:pt x="73343" y="0"/>
                      </a:moveTo>
                      <a:lnTo>
                        <a:pt x="0" y="73343"/>
                      </a:lnTo>
                    </a:path>
                  </a:pathLst>
                </a:custGeom>
                <a:ln w="13089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94" name="图形 78"/>
              <p:cNvGrpSpPr/>
              <p:nvPr/>
            </p:nvGrpSpPr>
            <p:grpSpPr>
              <a:xfrm rot="0">
                <a:off x="4217" y="5151"/>
                <a:ext cx="693" cy="277"/>
                <a:chOff x="2636520" y="2412682"/>
                <a:chExt cx="228599" cy="91440"/>
              </a:xfrm>
              <a:solidFill>
                <a:srgbClr val="EC313E"/>
              </a:solidFill>
            </p:grpSpPr>
            <p:sp>
              <p:nvSpPr>
                <p:cNvPr id="295" name="任意多边形: 形状 294"/>
                <p:cNvSpPr/>
                <p:nvPr/>
              </p:nvSpPr>
              <p:spPr>
                <a:xfrm>
                  <a:off x="2636520" y="2473642"/>
                  <a:ext cx="228599" cy="30480"/>
                </a:xfrm>
                <a:custGeom>
                  <a:avLst/>
                  <a:gdLst>
                    <a:gd name="connsiteX0" fmla="*/ 228600 w 228599"/>
                    <a:gd name="connsiteY0" fmla="*/ 30480 h 30480"/>
                    <a:gd name="connsiteX1" fmla="*/ 29528 w 228599"/>
                    <a:gd name="connsiteY1" fmla="*/ 30480 h 30480"/>
                    <a:gd name="connsiteX2" fmla="*/ 0 w 228599"/>
                    <a:gd name="connsiteY2" fmla="*/ 0 h 30480"/>
                    <a:gd name="connsiteX3" fmla="*/ 198120 w 228599"/>
                    <a:gd name="connsiteY3" fmla="*/ 0 h 3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599" h="30480">
                      <a:moveTo>
                        <a:pt x="228600" y="30480"/>
                      </a:moveTo>
                      <a:lnTo>
                        <a:pt x="29528" y="30480"/>
                      </a:lnTo>
                      <a:lnTo>
                        <a:pt x="0" y="0"/>
                      </a:lnTo>
                      <a:lnTo>
                        <a:pt x="198120" y="0"/>
                      </a:lnTo>
                      <a:close/>
                    </a:path>
                  </a:pathLst>
                </a:custGeom>
                <a:solidFill>
                  <a:srgbClr val="596CFF"/>
                </a:solidFill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96" name="任意多边形: 形状 295"/>
                <p:cNvSpPr/>
                <p:nvPr/>
              </p:nvSpPr>
              <p:spPr>
                <a:xfrm>
                  <a:off x="2834640" y="2412682"/>
                  <a:ext cx="30479" cy="91439"/>
                </a:xfrm>
                <a:custGeom>
                  <a:avLst/>
                  <a:gdLst>
                    <a:gd name="connsiteX0" fmla="*/ 30480 w 30479"/>
                    <a:gd name="connsiteY0" fmla="*/ 30480 h 91439"/>
                    <a:gd name="connsiteX1" fmla="*/ 30480 w 30479"/>
                    <a:gd name="connsiteY1" fmla="*/ 91440 h 91439"/>
                    <a:gd name="connsiteX2" fmla="*/ 0 w 30479"/>
                    <a:gd name="connsiteY2" fmla="*/ 60960 h 91439"/>
                    <a:gd name="connsiteX3" fmla="*/ 0 w 30479"/>
                    <a:gd name="connsiteY3" fmla="*/ 0 h 91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79" h="91439">
                      <a:moveTo>
                        <a:pt x="30480" y="30480"/>
                      </a:moveTo>
                      <a:lnTo>
                        <a:pt x="30480" y="91440"/>
                      </a:lnTo>
                      <a:lnTo>
                        <a:pt x="0" y="609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313E"/>
                </a:solidFill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97" name="任意多边形: 形状 296"/>
                <p:cNvSpPr/>
                <p:nvPr/>
              </p:nvSpPr>
              <p:spPr>
                <a:xfrm>
                  <a:off x="2636520" y="2412682"/>
                  <a:ext cx="198120" cy="60960"/>
                </a:xfrm>
                <a:custGeom>
                  <a:avLst/>
                  <a:gdLst>
                    <a:gd name="connsiteX0" fmla="*/ 0 w 198120"/>
                    <a:gd name="connsiteY0" fmla="*/ 0 h 60960"/>
                    <a:gd name="connsiteX1" fmla="*/ 198120 w 198120"/>
                    <a:gd name="connsiteY1" fmla="*/ 0 h 60960"/>
                    <a:gd name="connsiteX2" fmla="*/ 198120 w 198120"/>
                    <a:gd name="connsiteY2" fmla="*/ 60960 h 60960"/>
                    <a:gd name="connsiteX3" fmla="*/ 0 w 198120"/>
                    <a:gd name="connsiteY3" fmla="*/ 60960 h 60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120" h="60960">
                      <a:moveTo>
                        <a:pt x="0" y="0"/>
                      </a:moveTo>
                      <a:lnTo>
                        <a:pt x="198120" y="0"/>
                      </a:lnTo>
                      <a:lnTo>
                        <a:pt x="198120" y="60960"/>
                      </a:lnTo>
                      <a:lnTo>
                        <a:pt x="0" y="60960"/>
                      </a:lnTo>
                      <a:close/>
                    </a:path>
                  </a:pathLst>
                </a:custGeom>
                <a:solidFill>
                  <a:srgbClr val="596CFF"/>
                </a:solidFill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300" name="图形 78"/>
              <p:cNvGrpSpPr/>
              <p:nvPr/>
            </p:nvGrpSpPr>
            <p:grpSpPr>
              <a:xfrm rot="0">
                <a:off x="14054" y="6379"/>
                <a:ext cx="448" cy="448"/>
                <a:chOff x="5880734" y="2817495"/>
                <a:chExt cx="147637" cy="147637"/>
              </a:xfrm>
              <a:solidFill>
                <a:srgbClr val="EC313E"/>
              </a:solidFill>
            </p:grpSpPr>
            <p:sp>
              <p:nvSpPr>
                <p:cNvPr id="301" name="任意多边形: 形状 300"/>
                <p:cNvSpPr/>
                <p:nvPr/>
              </p:nvSpPr>
              <p:spPr>
                <a:xfrm>
                  <a:off x="5880734" y="2817495"/>
                  <a:ext cx="79057" cy="79057"/>
                </a:xfrm>
                <a:custGeom>
                  <a:avLst/>
                  <a:gdLst>
                    <a:gd name="connsiteX0" fmla="*/ 79058 w 79057"/>
                    <a:gd name="connsiteY0" fmla="*/ 40005 h 79057"/>
                    <a:gd name="connsiteX1" fmla="*/ 40005 w 79057"/>
                    <a:gd name="connsiteY1" fmla="*/ 79057 h 79057"/>
                    <a:gd name="connsiteX2" fmla="*/ 18097 w 79057"/>
                    <a:gd name="connsiteY2" fmla="*/ 72390 h 79057"/>
                    <a:gd name="connsiteX3" fmla="*/ 0 w 79057"/>
                    <a:gd name="connsiteY3" fmla="*/ 39052 h 79057"/>
                    <a:gd name="connsiteX4" fmla="*/ 39053 w 79057"/>
                    <a:gd name="connsiteY4" fmla="*/ 0 h 79057"/>
                    <a:gd name="connsiteX5" fmla="*/ 61913 w 79057"/>
                    <a:gd name="connsiteY5" fmla="*/ 7620 h 79057"/>
                    <a:gd name="connsiteX6" fmla="*/ 70485 w 79057"/>
                    <a:gd name="connsiteY6" fmla="*/ 16192 h 79057"/>
                    <a:gd name="connsiteX7" fmla="*/ 79058 w 79057"/>
                    <a:gd name="connsiteY7" fmla="*/ 40005 h 7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9057" h="79057">
                      <a:moveTo>
                        <a:pt x="79058" y="40005"/>
                      </a:moveTo>
                      <a:cubicBezTo>
                        <a:pt x="79058" y="61913"/>
                        <a:pt x="60960" y="79057"/>
                        <a:pt x="40005" y="79057"/>
                      </a:cubicBezTo>
                      <a:cubicBezTo>
                        <a:pt x="32385" y="79057"/>
                        <a:pt x="24765" y="76200"/>
                        <a:pt x="18097" y="72390"/>
                      </a:cubicBezTo>
                      <a:cubicBezTo>
                        <a:pt x="7620" y="65722"/>
                        <a:pt x="0" y="53340"/>
                        <a:pt x="0" y="39052"/>
                      </a:cubicBezTo>
                      <a:cubicBezTo>
                        <a:pt x="0" y="17145"/>
                        <a:pt x="18097" y="0"/>
                        <a:pt x="39053" y="0"/>
                      </a:cubicBezTo>
                      <a:cubicBezTo>
                        <a:pt x="47625" y="0"/>
                        <a:pt x="55245" y="2857"/>
                        <a:pt x="61913" y="7620"/>
                      </a:cubicBezTo>
                      <a:cubicBezTo>
                        <a:pt x="65722" y="10477"/>
                        <a:pt x="68580" y="13335"/>
                        <a:pt x="70485" y="16192"/>
                      </a:cubicBezTo>
                      <a:cubicBezTo>
                        <a:pt x="76200" y="23813"/>
                        <a:pt x="79058" y="31432"/>
                        <a:pt x="79058" y="40005"/>
                      </a:cubicBezTo>
                      <a:close/>
                    </a:path>
                  </a:pathLst>
                </a:custGeom>
                <a:solidFill>
                  <a:srgbClr val="596CFF"/>
                </a:solidFill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02" name="任意多边形: 形状 301"/>
                <p:cNvSpPr/>
                <p:nvPr/>
              </p:nvSpPr>
              <p:spPr>
                <a:xfrm>
                  <a:off x="5899784" y="2835592"/>
                  <a:ext cx="128587" cy="129540"/>
                </a:xfrm>
                <a:custGeom>
                  <a:avLst/>
                  <a:gdLst>
                    <a:gd name="connsiteX0" fmla="*/ 128588 w 128587"/>
                    <a:gd name="connsiteY0" fmla="*/ 90488 h 129540"/>
                    <a:gd name="connsiteX1" fmla="*/ 89535 w 128587"/>
                    <a:gd name="connsiteY1" fmla="*/ 129540 h 129540"/>
                    <a:gd name="connsiteX2" fmla="*/ 57150 w 128587"/>
                    <a:gd name="connsiteY2" fmla="*/ 112395 h 129540"/>
                    <a:gd name="connsiteX3" fmla="*/ 0 w 128587"/>
                    <a:gd name="connsiteY3" fmla="*/ 55245 h 129540"/>
                    <a:gd name="connsiteX4" fmla="*/ 21908 w 128587"/>
                    <a:gd name="connsiteY4" fmla="*/ 61913 h 129540"/>
                    <a:gd name="connsiteX5" fmla="*/ 60960 w 128587"/>
                    <a:gd name="connsiteY5" fmla="*/ 22860 h 129540"/>
                    <a:gd name="connsiteX6" fmla="*/ 53340 w 128587"/>
                    <a:gd name="connsiteY6" fmla="*/ 0 h 129540"/>
                    <a:gd name="connsiteX7" fmla="*/ 113347 w 128587"/>
                    <a:gd name="connsiteY7" fmla="*/ 60008 h 129540"/>
                    <a:gd name="connsiteX8" fmla="*/ 128588 w 128587"/>
                    <a:gd name="connsiteY8" fmla="*/ 90488 h 129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87" h="129540">
                      <a:moveTo>
                        <a:pt x="128588" y="90488"/>
                      </a:moveTo>
                      <a:cubicBezTo>
                        <a:pt x="128588" y="112395"/>
                        <a:pt x="110490" y="129540"/>
                        <a:pt x="89535" y="129540"/>
                      </a:cubicBezTo>
                      <a:cubicBezTo>
                        <a:pt x="76200" y="129540"/>
                        <a:pt x="63818" y="122873"/>
                        <a:pt x="57150" y="112395"/>
                      </a:cubicBezTo>
                      <a:lnTo>
                        <a:pt x="0" y="55245"/>
                      </a:lnTo>
                      <a:cubicBezTo>
                        <a:pt x="6668" y="59055"/>
                        <a:pt x="13335" y="61913"/>
                        <a:pt x="21908" y="61913"/>
                      </a:cubicBezTo>
                      <a:cubicBezTo>
                        <a:pt x="43815" y="61913"/>
                        <a:pt x="60960" y="43815"/>
                        <a:pt x="60960" y="22860"/>
                      </a:cubicBezTo>
                      <a:cubicBezTo>
                        <a:pt x="60960" y="14288"/>
                        <a:pt x="58103" y="6668"/>
                        <a:pt x="53340" y="0"/>
                      </a:cubicBezTo>
                      <a:lnTo>
                        <a:pt x="113347" y="60008"/>
                      </a:lnTo>
                      <a:cubicBezTo>
                        <a:pt x="121920" y="66675"/>
                        <a:pt x="128588" y="78105"/>
                        <a:pt x="128588" y="90488"/>
                      </a:cubicBezTo>
                      <a:close/>
                    </a:path>
                  </a:pathLst>
                </a:custGeom>
                <a:solidFill>
                  <a:srgbClr val="596CFF"/>
                </a:solidFill>
                <a:ln w="14288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303" name="任意多边形: 形状 302"/>
              <p:cNvSpPr/>
              <p:nvPr/>
            </p:nvSpPr>
            <p:spPr>
              <a:xfrm>
                <a:off x="5569" y="3331"/>
                <a:ext cx="297" cy="263"/>
              </a:xfrm>
              <a:custGeom>
                <a:avLst/>
                <a:gdLst>
                  <a:gd name="connsiteX0" fmla="*/ 49530 w 98107"/>
                  <a:gd name="connsiteY0" fmla="*/ 0 h 86677"/>
                  <a:gd name="connsiteX1" fmla="*/ 98108 w 98107"/>
                  <a:gd name="connsiteY1" fmla="*/ 86677 h 86677"/>
                  <a:gd name="connsiteX2" fmla="*/ 49530 w 98107"/>
                  <a:gd name="connsiteY2" fmla="*/ 86677 h 86677"/>
                  <a:gd name="connsiteX3" fmla="*/ 0 w 98107"/>
                  <a:gd name="connsiteY3" fmla="*/ 86677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107" h="86677">
                    <a:moveTo>
                      <a:pt x="49530" y="0"/>
                    </a:moveTo>
                    <a:lnTo>
                      <a:pt x="98108" y="86677"/>
                    </a:lnTo>
                    <a:lnTo>
                      <a:pt x="49530" y="86677"/>
                    </a:lnTo>
                    <a:lnTo>
                      <a:pt x="0" y="86677"/>
                    </a:lnTo>
                    <a:close/>
                  </a:path>
                </a:pathLst>
              </a:custGeom>
              <a:noFill/>
              <a:ln w="21431" cap="rnd">
                <a:solidFill>
                  <a:srgbClr val="596CF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>
                <a:off x="14427" y="4050"/>
                <a:ext cx="295" cy="263"/>
              </a:xfrm>
              <a:custGeom>
                <a:avLst/>
                <a:gdLst>
                  <a:gd name="connsiteX0" fmla="*/ 48577 w 97154"/>
                  <a:gd name="connsiteY0" fmla="*/ 86677 h 86677"/>
                  <a:gd name="connsiteX1" fmla="*/ 0 w 97154"/>
                  <a:gd name="connsiteY1" fmla="*/ 0 h 86677"/>
                  <a:gd name="connsiteX2" fmla="*/ 48577 w 97154"/>
                  <a:gd name="connsiteY2" fmla="*/ 0 h 86677"/>
                  <a:gd name="connsiteX3" fmla="*/ 97155 w 97154"/>
                  <a:gd name="connsiteY3" fmla="*/ 0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154" h="86677">
                    <a:moveTo>
                      <a:pt x="48577" y="86677"/>
                    </a:moveTo>
                    <a:lnTo>
                      <a:pt x="0" y="0"/>
                    </a:lnTo>
                    <a:lnTo>
                      <a:pt x="48577" y="0"/>
                    </a:lnTo>
                    <a:lnTo>
                      <a:pt x="97155" y="0"/>
                    </a:lnTo>
                    <a:close/>
                  </a:path>
                </a:pathLst>
              </a:custGeom>
              <a:noFill/>
              <a:ln w="21431" cap="rnd">
                <a:solidFill>
                  <a:srgbClr val="F5EC00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315" name="图形 78"/>
              <p:cNvGrpSpPr/>
              <p:nvPr/>
            </p:nvGrpSpPr>
            <p:grpSpPr>
              <a:xfrm rot="0">
                <a:off x="4396" y="6538"/>
                <a:ext cx="173" cy="170"/>
                <a:chOff x="2695575" y="2869882"/>
                <a:chExt cx="57150" cy="56197"/>
              </a:xfrm>
              <a:noFill/>
            </p:grpSpPr>
            <p:sp>
              <p:nvSpPr>
                <p:cNvPr id="316" name="任意多边形: 形状 315"/>
                <p:cNvSpPr/>
                <p:nvPr/>
              </p:nvSpPr>
              <p:spPr>
                <a:xfrm>
                  <a:off x="2695575" y="2869882"/>
                  <a:ext cx="18097" cy="18097"/>
                </a:xfrm>
                <a:custGeom>
                  <a:avLst/>
                  <a:gdLst>
                    <a:gd name="connsiteX0" fmla="*/ 18097 w 18097"/>
                    <a:gd name="connsiteY0" fmla="*/ 18097 h 18097"/>
                    <a:gd name="connsiteX1" fmla="*/ 0 w 18097"/>
                    <a:gd name="connsiteY1" fmla="*/ 0 h 18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097" h="18097">
                      <a:moveTo>
                        <a:pt x="18097" y="18097"/>
                      </a:moveTo>
                      <a:lnTo>
                        <a:pt x="0" y="0"/>
                      </a:lnTo>
                    </a:path>
                  </a:pathLst>
                </a:custGeom>
                <a:ln w="11906" cap="rnd">
                  <a:solidFill>
                    <a:srgbClr val="EC313E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17" name="任意多边形: 形状 316"/>
                <p:cNvSpPr/>
                <p:nvPr/>
              </p:nvSpPr>
              <p:spPr>
                <a:xfrm>
                  <a:off x="2734627" y="2869882"/>
                  <a:ext cx="18097" cy="18097"/>
                </a:xfrm>
                <a:custGeom>
                  <a:avLst/>
                  <a:gdLst>
                    <a:gd name="connsiteX0" fmla="*/ 18098 w 18097"/>
                    <a:gd name="connsiteY0" fmla="*/ 0 h 18097"/>
                    <a:gd name="connsiteX1" fmla="*/ 0 w 18097"/>
                    <a:gd name="connsiteY1" fmla="*/ 18097 h 18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097" h="18097">
                      <a:moveTo>
                        <a:pt x="18098" y="0"/>
                      </a:moveTo>
                      <a:lnTo>
                        <a:pt x="0" y="18097"/>
                      </a:lnTo>
                    </a:path>
                  </a:pathLst>
                </a:custGeom>
                <a:ln w="11906" cap="rnd">
                  <a:solidFill>
                    <a:srgbClr val="EC313E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18" name="任意多边形: 形状 317"/>
                <p:cNvSpPr/>
                <p:nvPr/>
              </p:nvSpPr>
              <p:spPr>
                <a:xfrm>
                  <a:off x="2734627" y="2907982"/>
                  <a:ext cx="18097" cy="18097"/>
                </a:xfrm>
                <a:custGeom>
                  <a:avLst/>
                  <a:gdLst>
                    <a:gd name="connsiteX0" fmla="*/ 0 w 18097"/>
                    <a:gd name="connsiteY0" fmla="*/ 0 h 18097"/>
                    <a:gd name="connsiteX1" fmla="*/ 0 w 18097"/>
                    <a:gd name="connsiteY1" fmla="*/ 0 h 18097"/>
                    <a:gd name="connsiteX2" fmla="*/ 18097 w 18097"/>
                    <a:gd name="connsiteY2" fmla="*/ 18097 h 18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097" h="1809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8097" y="18097"/>
                      </a:lnTo>
                    </a:path>
                  </a:pathLst>
                </a:custGeom>
                <a:noFill/>
                <a:ln w="11906" cap="rnd">
                  <a:solidFill>
                    <a:srgbClr val="EC313E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19" name="任意多边形: 形状 318"/>
                <p:cNvSpPr/>
                <p:nvPr/>
              </p:nvSpPr>
              <p:spPr>
                <a:xfrm>
                  <a:off x="2695575" y="2907982"/>
                  <a:ext cx="18097" cy="18097"/>
                </a:xfrm>
                <a:custGeom>
                  <a:avLst/>
                  <a:gdLst>
                    <a:gd name="connsiteX0" fmla="*/ 18097 w 18097"/>
                    <a:gd name="connsiteY0" fmla="*/ 0 h 18097"/>
                    <a:gd name="connsiteX1" fmla="*/ 0 w 18097"/>
                    <a:gd name="connsiteY1" fmla="*/ 18097 h 18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097" h="18097">
                      <a:moveTo>
                        <a:pt x="18097" y="0"/>
                      </a:moveTo>
                      <a:lnTo>
                        <a:pt x="0" y="18097"/>
                      </a:lnTo>
                    </a:path>
                  </a:pathLst>
                </a:custGeom>
                <a:ln w="11906" cap="rnd">
                  <a:solidFill>
                    <a:srgbClr val="EC313E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321" name="任意多边形: 形状 320"/>
              <p:cNvSpPr/>
              <p:nvPr/>
            </p:nvSpPr>
            <p:spPr>
              <a:xfrm rot="18900000">
                <a:off x="6874" y="3138"/>
                <a:ext cx="208" cy="208"/>
              </a:xfrm>
              <a:custGeom>
                <a:avLst/>
                <a:gdLst>
                  <a:gd name="connsiteX0" fmla="*/ 0 w 68579"/>
                  <a:gd name="connsiteY0" fmla="*/ 0 h 68579"/>
                  <a:gd name="connsiteX1" fmla="*/ 68579 w 68579"/>
                  <a:gd name="connsiteY1" fmla="*/ 0 h 68579"/>
                  <a:gd name="connsiteX2" fmla="*/ 68579 w 68579"/>
                  <a:gd name="connsiteY2" fmla="*/ 68579 h 68579"/>
                  <a:gd name="connsiteX3" fmla="*/ 0 w 68579"/>
                  <a:gd name="connsiteY3" fmla="*/ 68579 h 6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9" h="68579">
                    <a:moveTo>
                      <a:pt x="0" y="0"/>
                    </a:moveTo>
                    <a:lnTo>
                      <a:pt x="68579" y="0"/>
                    </a:lnTo>
                    <a:lnTo>
                      <a:pt x="68579" y="68579"/>
                    </a:lnTo>
                    <a:lnTo>
                      <a:pt x="0" y="68579"/>
                    </a:lnTo>
                    <a:close/>
                  </a:path>
                </a:pathLst>
              </a:custGeom>
              <a:noFill/>
              <a:ln w="21431" cap="rnd">
                <a:solidFill>
                  <a:srgbClr val="F5EC00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2" name="任意多边形: 形状 321"/>
              <p:cNvSpPr/>
              <p:nvPr/>
            </p:nvSpPr>
            <p:spPr>
              <a:xfrm rot="18900000">
                <a:off x="14471" y="5740"/>
                <a:ext cx="208" cy="208"/>
              </a:xfrm>
              <a:custGeom>
                <a:avLst/>
                <a:gdLst>
                  <a:gd name="connsiteX0" fmla="*/ 0 w 68579"/>
                  <a:gd name="connsiteY0" fmla="*/ 0 h 68579"/>
                  <a:gd name="connsiteX1" fmla="*/ 68579 w 68579"/>
                  <a:gd name="connsiteY1" fmla="*/ 0 h 68579"/>
                  <a:gd name="connsiteX2" fmla="*/ 68579 w 68579"/>
                  <a:gd name="connsiteY2" fmla="*/ 68579 h 68579"/>
                  <a:gd name="connsiteX3" fmla="*/ 0 w 68579"/>
                  <a:gd name="connsiteY3" fmla="*/ 68579 h 6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9" h="68579">
                    <a:moveTo>
                      <a:pt x="0" y="0"/>
                    </a:moveTo>
                    <a:lnTo>
                      <a:pt x="68579" y="0"/>
                    </a:lnTo>
                    <a:lnTo>
                      <a:pt x="68579" y="68579"/>
                    </a:lnTo>
                    <a:lnTo>
                      <a:pt x="0" y="68579"/>
                    </a:lnTo>
                    <a:close/>
                  </a:path>
                </a:pathLst>
              </a:custGeom>
              <a:noFill/>
              <a:ln w="21431" cap="rnd">
                <a:solidFill>
                  <a:srgbClr val="596CFF"/>
                </a:soli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324" name="图形 78"/>
              <p:cNvGrpSpPr/>
              <p:nvPr/>
            </p:nvGrpSpPr>
            <p:grpSpPr>
              <a:xfrm rot="0">
                <a:off x="5289" y="3845"/>
                <a:ext cx="9402" cy="4339"/>
                <a:chOff x="2989897" y="1982152"/>
                <a:chExt cx="3100668" cy="1430273"/>
              </a:xfrm>
            </p:grpSpPr>
            <p:sp>
              <p:nvSpPr>
                <p:cNvPr id="325" name="任意多边形: 形状 324"/>
                <p:cNvSpPr/>
                <p:nvPr/>
              </p:nvSpPr>
              <p:spPr>
                <a:xfrm>
                  <a:off x="5368290" y="2896552"/>
                  <a:ext cx="416242" cy="70485"/>
                </a:xfrm>
                <a:custGeom>
                  <a:avLst/>
                  <a:gdLst>
                    <a:gd name="connsiteX0" fmla="*/ 416242 w 416242"/>
                    <a:gd name="connsiteY0" fmla="*/ 70485 h 70485"/>
                    <a:gd name="connsiteX1" fmla="*/ 70485 w 416242"/>
                    <a:gd name="connsiteY1" fmla="*/ 70485 h 70485"/>
                    <a:gd name="connsiteX2" fmla="*/ 0 w 416242"/>
                    <a:gd name="connsiteY2" fmla="*/ 0 h 70485"/>
                    <a:gd name="connsiteX3" fmla="*/ 345757 w 416242"/>
                    <a:gd name="connsiteY3" fmla="*/ 0 h 70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6242" h="70485">
                      <a:moveTo>
                        <a:pt x="416242" y="70485"/>
                      </a:moveTo>
                      <a:lnTo>
                        <a:pt x="70485" y="70485"/>
                      </a:lnTo>
                      <a:lnTo>
                        <a:pt x="0" y="0"/>
                      </a:lnTo>
                      <a:lnTo>
                        <a:pt x="345757" y="0"/>
                      </a:lnTo>
                      <a:close/>
                    </a:path>
                  </a:pathLst>
                </a:custGeom>
                <a:solidFill>
                  <a:srgbClr val="596CFF"/>
                </a:solidFill>
                <a:ln w="28575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26" name="任意多边形: 形状 325"/>
                <p:cNvSpPr/>
                <p:nvPr/>
              </p:nvSpPr>
              <p:spPr>
                <a:xfrm>
                  <a:off x="2989897" y="2896552"/>
                  <a:ext cx="2448877" cy="264794"/>
                </a:xfrm>
                <a:custGeom>
                  <a:avLst/>
                  <a:gdLst>
                    <a:gd name="connsiteX0" fmla="*/ 2448878 w 2448877"/>
                    <a:gd name="connsiteY0" fmla="*/ 70485 h 264794"/>
                    <a:gd name="connsiteX1" fmla="*/ 2448878 w 2448877"/>
                    <a:gd name="connsiteY1" fmla="*/ 264795 h 264794"/>
                    <a:gd name="connsiteX2" fmla="*/ 2220278 w 2448877"/>
                    <a:gd name="connsiteY2" fmla="*/ 70485 h 264794"/>
                    <a:gd name="connsiteX3" fmla="*/ 70485 w 2448877"/>
                    <a:gd name="connsiteY3" fmla="*/ 70485 h 264794"/>
                    <a:gd name="connsiteX4" fmla="*/ 0 w 2448877"/>
                    <a:gd name="connsiteY4" fmla="*/ 0 h 264794"/>
                    <a:gd name="connsiteX5" fmla="*/ 2149793 w 2448877"/>
                    <a:gd name="connsiteY5" fmla="*/ 0 h 264794"/>
                    <a:gd name="connsiteX6" fmla="*/ 2378393 w 2448877"/>
                    <a:gd name="connsiteY6" fmla="*/ 194310 h 264794"/>
                    <a:gd name="connsiteX7" fmla="*/ 2378393 w 2448877"/>
                    <a:gd name="connsiteY7" fmla="*/ 0 h 264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48877" h="264794">
                      <a:moveTo>
                        <a:pt x="2448878" y="70485"/>
                      </a:moveTo>
                      <a:lnTo>
                        <a:pt x="2448878" y="264795"/>
                      </a:lnTo>
                      <a:lnTo>
                        <a:pt x="2220278" y="70485"/>
                      </a:lnTo>
                      <a:lnTo>
                        <a:pt x="70485" y="70485"/>
                      </a:lnTo>
                      <a:lnTo>
                        <a:pt x="0" y="0"/>
                      </a:lnTo>
                      <a:lnTo>
                        <a:pt x="2149793" y="0"/>
                      </a:lnTo>
                      <a:lnTo>
                        <a:pt x="2378393" y="194310"/>
                      </a:lnTo>
                      <a:lnTo>
                        <a:pt x="2378393" y="0"/>
                      </a:lnTo>
                      <a:close/>
                    </a:path>
                  </a:pathLst>
                </a:custGeom>
                <a:solidFill>
                  <a:srgbClr val="596CFF"/>
                </a:solidFill>
                <a:ln w="28575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27" name="任意多边形: 形状 326"/>
                <p:cNvSpPr/>
                <p:nvPr/>
              </p:nvSpPr>
              <p:spPr>
                <a:xfrm>
                  <a:off x="3366416" y="2303716"/>
                  <a:ext cx="2724149" cy="1108709"/>
                </a:xfrm>
                <a:custGeom>
                  <a:avLst/>
                  <a:gdLst>
                    <a:gd name="connsiteX0" fmla="*/ 2724150 w 2724149"/>
                    <a:gd name="connsiteY0" fmla="*/ 0 h 1108709"/>
                    <a:gd name="connsiteX1" fmla="*/ 2724150 w 2724149"/>
                    <a:gd name="connsiteY1" fmla="*/ 914400 h 1108709"/>
                    <a:gd name="connsiteX2" fmla="*/ 2378393 w 2724149"/>
                    <a:gd name="connsiteY2" fmla="*/ 914400 h 1108709"/>
                    <a:gd name="connsiteX3" fmla="*/ 2378393 w 2724149"/>
                    <a:gd name="connsiteY3" fmla="*/ 1108710 h 1108709"/>
                    <a:gd name="connsiteX4" fmla="*/ 2149793 w 2724149"/>
                    <a:gd name="connsiteY4" fmla="*/ 914400 h 1108709"/>
                    <a:gd name="connsiteX5" fmla="*/ 0 w 2724149"/>
                    <a:gd name="connsiteY5" fmla="*/ 914400 h 1108709"/>
                    <a:gd name="connsiteX6" fmla="*/ 0 w 2724149"/>
                    <a:gd name="connsiteY6" fmla="*/ 0 h 1108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24149" h="1108709">
                      <a:moveTo>
                        <a:pt x="2724150" y="0"/>
                      </a:moveTo>
                      <a:lnTo>
                        <a:pt x="2724150" y="914400"/>
                      </a:lnTo>
                      <a:lnTo>
                        <a:pt x="2378393" y="914400"/>
                      </a:lnTo>
                      <a:lnTo>
                        <a:pt x="2378393" y="1108710"/>
                      </a:lnTo>
                      <a:lnTo>
                        <a:pt x="2149793" y="914400"/>
                      </a:lnTo>
                      <a:lnTo>
                        <a:pt x="0" y="9144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8575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328" name="任意多边形: 形状 327"/>
                <p:cNvSpPr/>
                <p:nvPr/>
              </p:nvSpPr>
              <p:spPr>
                <a:xfrm>
                  <a:off x="5714047" y="1982152"/>
                  <a:ext cx="70484" cy="984884"/>
                </a:xfrm>
                <a:custGeom>
                  <a:avLst/>
                  <a:gdLst>
                    <a:gd name="connsiteX0" fmla="*/ 70485 w 70484"/>
                    <a:gd name="connsiteY0" fmla="*/ 70485 h 984884"/>
                    <a:gd name="connsiteX1" fmla="*/ 70485 w 70484"/>
                    <a:gd name="connsiteY1" fmla="*/ 984885 h 984884"/>
                    <a:gd name="connsiteX2" fmla="*/ 0 w 70484"/>
                    <a:gd name="connsiteY2" fmla="*/ 914400 h 984884"/>
                    <a:gd name="connsiteX3" fmla="*/ 0 w 70484"/>
                    <a:gd name="connsiteY3" fmla="*/ 0 h 98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84" h="984884">
                      <a:moveTo>
                        <a:pt x="70485" y="70485"/>
                      </a:moveTo>
                      <a:lnTo>
                        <a:pt x="70485" y="984885"/>
                      </a:lnTo>
                      <a:lnTo>
                        <a:pt x="0" y="9144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96CFF"/>
                </a:solidFill>
                <a:ln w="28575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21" name="文本框 20"/>
            <p:cNvSpPr txBox="1"/>
            <p:nvPr/>
          </p:nvSpPr>
          <p:spPr>
            <a:xfrm>
              <a:off x="6568" y="5003"/>
              <a:ext cx="7934" cy="232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indent="0" algn="l" fontAlgn="auto">
                <a:lnSpc>
                  <a:spcPts val="1500"/>
                </a:lnSpc>
              </a:pPr>
              <a:r>
                <a:rPr lang="en-US" altLang="zh-CN" sz="1600" spc="200">
                  <a:ln w="15875">
                    <a:noFill/>
                  </a:ln>
                  <a:solidFill>
                    <a:srgbClr val="000E7E"/>
                  </a:solidFill>
                  <a:uFillTx/>
                  <a:latin typeface="汉仪旗黑-55简" panose="00020600040101010101" charset="-128"/>
                  <a:ea typeface="汉仪旗黑-55简" panose="00020600040101010101" charset="-128"/>
                  <a:cs typeface="汉仪力量黑简" panose="00020600040101010101" charset="-122"/>
                </a:rPr>
                <a:t>Sorry… we’re working</a:t>
              </a:r>
              <a:endParaRPr lang="en-US" altLang="zh-CN" sz="1600" spc="200">
                <a:ln w="15875">
                  <a:noFill/>
                </a:ln>
                <a:solidFill>
                  <a:srgbClr val="000E7E"/>
                </a:solidFill>
                <a:uFillTx/>
                <a:latin typeface="汉仪旗黑-55简" panose="00020600040101010101" charset="-128"/>
                <a:ea typeface="汉仪旗黑-55简" panose="00020600040101010101" charset="-128"/>
                <a:cs typeface="汉仪力量黑简" panose="00020600040101010101" charset="-122"/>
              </a:endParaRPr>
            </a:p>
            <a:p>
              <a:pPr indent="0" algn="l" fontAlgn="auto">
                <a:lnSpc>
                  <a:spcPts val="1500"/>
                </a:lnSpc>
              </a:pPr>
              <a:r>
                <a:rPr lang="en-US" altLang="zh-CN" sz="1600" spc="200">
                  <a:ln w="15875">
                    <a:noFill/>
                  </a:ln>
                  <a:solidFill>
                    <a:srgbClr val="000E7E"/>
                  </a:solidFill>
                  <a:uFillTx/>
                  <a:latin typeface="汉仪旗黑-55简" panose="00020600040101010101" charset="-128"/>
                  <a:ea typeface="汉仪旗黑-55简" panose="00020600040101010101" charset="-128"/>
                  <a:cs typeface="汉仪力量黑简" panose="00020600040101010101" charset="-122"/>
                </a:rPr>
                <a:t>on improving this!</a:t>
              </a:r>
              <a:endParaRPr lang="en-US" altLang="zh-CN" sz="1600" spc="200">
                <a:ln w="15875">
                  <a:noFill/>
                </a:ln>
                <a:solidFill>
                  <a:srgbClr val="000E7E"/>
                </a:solidFill>
                <a:uFillTx/>
                <a:latin typeface="汉仪旗黑-55简" panose="00020600040101010101" charset="-128"/>
                <a:ea typeface="汉仪旗黑-55简" panose="00020600040101010101" charset="-128"/>
                <a:cs typeface="汉仪力量黑简" panose="00020600040101010101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3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85ce7d1f96d62c76c44d91a4134b8ed"/>
          <p:cNvPicPr>
            <a:picLocks noChangeAspect="1"/>
          </p:cNvPicPr>
          <p:nvPr/>
        </p:nvPicPr>
        <p:blipFill>
          <a:blip r:embed="rId1">
            <a:alphaModFix amt="39000"/>
          </a:blip>
          <a:srcRect r="-859" b="6905"/>
          <a:stretch>
            <a:fillRect/>
          </a:stretch>
        </p:blipFill>
        <p:spPr>
          <a:xfrm>
            <a:off x="0" y="0"/>
            <a:ext cx="12296140" cy="6857365"/>
          </a:xfrm>
          <a:prstGeom prst="rect">
            <a:avLst/>
          </a:prstGeom>
        </p:spPr>
      </p:pic>
      <p:grpSp>
        <p:nvGrpSpPr>
          <p:cNvPr id="6" name="组合 5" descr="7b0a202020202274657874626f78223a2022220a7d0a"/>
          <p:cNvGrpSpPr/>
          <p:nvPr/>
        </p:nvGrpSpPr>
        <p:grpSpPr>
          <a:xfrm>
            <a:off x="455295" y="390525"/>
            <a:ext cx="4095750" cy="2414270"/>
            <a:chOff x="6375" y="3467"/>
            <a:chExt cx="6450" cy="3802"/>
          </a:xfrm>
        </p:grpSpPr>
        <p:grpSp>
          <p:nvGrpSpPr>
            <p:cNvPr id="2075" name="组合 2074"/>
            <p:cNvGrpSpPr/>
            <p:nvPr/>
          </p:nvGrpSpPr>
          <p:grpSpPr>
            <a:xfrm>
              <a:off x="6375" y="3467"/>
              <a:ext cx="6450" cy="3803"/>
              <a:chOff x="4059238" y="2227263"/>
              <a:chExt cx="4095750" cy="2414588"/>
            </a:xfrm>
          </p:grpSpPr>
          <p:sp>
            <p:nvSpPr>
              <p:cNvPr id="2056" name="Oval 39"/>
              <p:cNvSpPr>
                <a:spLocks noChangeArrowheads="1"/>
              </p:cNvSpPr>
              <p:nvPr/>
            </p:nvSpPr>
            <p:spPr bwMode="auto">
              <a:xfrm>
                <a:off x="4622800" y="2554288"/>
                <a:ext cx="49213" cy="53975"/>
              </a:xfrm>
              <a:prstGeom prst="ellipse">
                <a:avLst/>
              </a:prstGeom>
              <a:solidFill>
                <a:srgbClr val="EB6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57" name="Oval 40"/>
              <p:cNvSpPr>
                <a:spLocks noChangeArrowheads="1"/>
              </p:cNvSpPr>
              <p:nvPr/>
            </p:nvSpPr>
            <p:spPr bwMode="auto">
              <a:xfrm>
                <a:off x="4152900" y="3017838"/>
                <a:ext cx="49213" cy="52388"/>
              </a:xfrm>
              <a:prstGeom prst="ellipse">
                <a:avLst/>
              </a:prstGeom>
              <a:solidFill>
                <a:srgbClr val="EB6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59" name="Freeform 41"/>
              <p:cNvSpPr/>
              <p:nvPr/>
            </p:nvSpPr>
            <p:spPr bwMode="auto">
              <a:xfrm>
                <a:off x="4059238" y="2227263"/>
                <a:ext cx="4095750" cy="2346325"/>
              </a:xfrm>
              <a:custGeom>
                <a:avLst/>
                <a:gdLst>
                  <a:gd name="T0" fmla="*/ 1063 w 1089"/>
                  <a:gd name="T1" fmla="*/ 230 h 623"/>
                  <a:gd name="T2" fmla="*/ 972 w 1089"/>
                  <a:gd name="T3" fmla="*/ 82 h 623"/>
                  <a:gd name="T4" fmla="*/ 272 w 1089"/>
                  <a:gd name="T5" fmla="*/ 60 h 623"/>
                  <a:gd name="T6" fmla="*/ 154 w 1089"/>
                  <a:gd name="T7" fmla="*/ 92 h 623"/>
                  <a:gd name="T8" fmla="*/ 155 w 1089"/>
                  <a:gd name="T9" fmla="*/ 96 h 623"/>
                  <a:gd name="T10" fmla="*/ 272 w 1089"/>
                  <a:gd name="T11" fmla="*/ 64 h 623"/>
                  <a:gd name="T12" fmla="*/ 969 w 1089"/>
                  <a:gd name="T13" fmla="*/ 85 h 623"/>
                  <a:gd name="T14" fmla="*/ 1051 w 1089"/>
                  <a:gd name="T15" fmla="*/ 398 h 623"/>
                  <a:gd name="T16" fmla="*/ 920 w 1089"/>
                  <a:gd name="T17" fmla="*/ 482 h 623"/>
                  <a:gd name="T18" fmla="*/ 918 w 1089"/>
                  <a:gd name="T19" fmla="*/ 483 h 623"/>
                  <a:gd name="T20" fmla="*/ 911 w 1089"/>
                  <a:gd name="T21" fmla="*/ 596 h 623"/>
                  <a:gd name="T22" fmla="*/ 715 w 1089"/>
                  <a:gd name="T23" fmla="*/ 534 h 623"/>
                  <a:gd name="T24" fmla="*/ 714 w 1089"/>
                  <a:gd name="T25" fmla="*/ 534 h 623"/>
                  <a:gd name="T26" fmla="*/ 714 w 1089"/>
                  <a:gd name="T27" fmla="*/ 534 h 623"/>
                  <a:gd name="T28" fmla="*/ 66 w 1089"/>
                  <a:gd name="T29" fmla="*/ 469 h 623"/>
                  <a:gd name="T30" fmla="*/ 32 w 1089"/>
                  <a:gd name="T31" fmla="*/ 221 h 623"/>
                  <a:gd name="T32" fmla="*/ 28 w 1089"/>
                  <a:gd name="T33" fmla="*/ 220 h 623"/>
                  <a:gd name="T34" fmla="*/ 62 w 1089"/>
                  <a:gd name="T35" fmla="*/ 472 h 623"/>
                  <a:gd name="T36" fmla="*/ 430 w 1089"/>
                  <a:gd name="T37" fmla="*/ 564 h 623"/>
                  <a:gd name="T38" fmla="*/ 714 w 1089"/>
                  <a:gd name="T39" fmla="*/ 538 h 623"/>
                  <a:gd name="T40" fmla="*/ 915 w 1089"/>
                  <a:gd name="T41" fmla="*/ 601 h 623"/>
                  <a:gd name="T42" fmla="*/ 922 w 1089"/>
                  <a:gd name="T43" fmla="*/ 486 h 623"/>
                  <a:gd name="T44" fmla="*/ 1055 w 1089"/>
                  <a:gd name="T45" fmla="*/ 399 h 623"/>
                  <a:gd name="T46" fmla="*/ 1063 w 1089"/>
                  <a:gd name="T47" fmla="*/ 23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89" h="623">
                    <a:moveTo>
                      <a:pt x="1063" y="230"/>
                    </a:moveTo>
                    <a:cubicBezTo>
                      <a:pt x="1048" y="165"/>
                      <a:pt x="1016" y="113"/>
                      <a:pt x="972" y="82"/>
                    </a:cubicBezTo>
                    <a:cubicBezTo>
                      <a:pt x="866" y="8"/>
                      <a:pt x="604" y="0"/>
                      <a:pt x="272" y="60"/>
                    </a:cubicBezTo>
                    <a:cubicBezTo>
                      <a:pt x="224" y="69"/>
                      <a:pt x="186" y="79"/>
                      <a:pt x="154" y="92"/>
                    </a:cubicBezTo>
                    <a:cubicBezTo>
                      <a:pt x="154" y="93"/>
                      <a:pt x="155" y="94"/>
                      <a:pt x="155" y="96"/>
                    </a:cubicBezTo>
                    <a:cubicBezTo>
                      <a:pt x="186" y="83"/>
                      <a:pt x="224" y="73"/>
                      <a:pt x="272" y="64"/>
                    </a:cubicBezTo>
                    <a:cubicBezTo>
                      <a:pt x="604" y="4"/>
                      <a:pt x="865" y="12"/>
                      <a:pt x="969" y="85"/>
                    </a:cubicBezTo>
                    <a:cubicBezTo>
                      <a:pt x="1062" y="150"/>
                      <a:pt x="1089" y="307"/>
                      <a:pt x="1051" y="398"/>
                    </a:cubicBezTo>
                    <a:cubicBezTo>
                      <a:pt x="1025" y="459"/>
                      <a:pt x="921" y="482"/>
                      <a:pt x="920" y="482"/>
                    </a:cubicBezTo>
                    <a:cubicBezTo>
                      <a:pt x="918" y="483"/>
                      <a:pt x="918" y="483"/>
                      <a:pt x="918" y="483"/>
                    </a:cubicBezTo>
                    <a:cubicBezTo>
                      <a:pt x="911" y="596"/>
                      <a:pt x="911" y="596"/>
                      <a:pt x="911" y="596"/>
                    </a:cubicBezTo>
                    <a:cubicBezTo>
                      <a:pt x="715" y="534"/>
                      <a:pt x="715" y="534"/>
                      <a:pt x="715" y="534"/>
                    </a:cubicBezTo>
                    <a:cubicBezTo>
                      <a:pt x="714" y="534"/>
                      <a:pt x="714" y="534"/>
                      <a:pt x="714" y="534"/>
                    </a:cubicBezTo>
                    <a:cubicBezTo>
                      <a:pt x="714" y="534"/>
                      <a:pt x="714" y="534"/>
                      <a:pt x="714" y="534"/>
                    </a:cubicBezTo>
                    <a:cubicBezTo>
                      <a:pt x="708" y="535"/>
                      <a:pt x="173" y="623"/>
                      <a:pt x="66" y="469"/>
                    </a:cubicBezTo>
                    <a:cubicBezTo>
                      <a:pt x="17" y="400"/>
                      <a:pt x="5" y="299"/>
                      <a:pt x="32" y="221"/>
                    </a:cubicBezTo>
                    <a:cubicBezTo>
                      <a:pt x="31" y="220"/>
                      <a:pt x="30" y="220"/>
                      <a:pt x="28" y="220"/>
                    </a:cubicBezTo>
                    <a:cubicBezTo>
                      <a:pt x="0" y="299"/>
                      <a:pt x="13" y="400"/>
                      <a:pt x="62" y="472"/>
                    </a:cubicBezTo>
                    <a:cubicBezTo>
                      <a:pt x="108" y="537"/>
                      <a:pt x="232" y="568"/>
                      <a:pt x="430" y="564"/>
                    </a:cubicBezTo>
                    <a:cubicBezTo>
                      <a:pt x="573" y="560"/>
                      <a:pt x="705" y="539"/>
                      <a:pt x="714" y="538"/>
                    </a:cubicBezTo>
                    <a:cubicBezTo>
                      <a:pt x="915" y="601"/>
                      <a:pt x="915" y="601"/>
                      <a:pt x="915" y="601"/>
                    </a:cubicBezTo>
                    <a:cubicBezTo>
                      <a:pt x="922" y="486"/>
                      <a:pt x="922" y="486"/>
                      <a:pt x="922" y="486"/>
                    </a:cubicBezTo>
                    <a:cubicBezTo>
                      <a:pt x="936" y="483"/>
                      <a:pt x="1030" y="459"/>
                      <a:pt x="1055" y="399"/>
                    </a:cubicBezTo>
                    <a:cubicBezTo>
                      <a:pt x="1074" y="353"/>
                      <a:pt x="1077" y="290"/>
                      <a:pt x="1063" y="230"/>
                    </a:cubicBezTo>
                    <a:close/>
                  </a:path>
                </a:pathLst>
              </a:custGeom>
              <a:solidFill>
                <a:srgbClr val="F769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60" name="Freeform 42"/>
              <p:cNvSpPr/>
              <p:nvPr/>
            </p:nvSpPr>
            <p:spPr bwMode="auto">
              <a:xfrm>
                <a:off x="4240213" y="2890838"/>
                <a:ext cx="3908425" cy="1751013"/>
              </a:xfrm>
              <a:custGeom>
                <a:avLst/>
                <a:gdLst>
                  <a:gd name="T0" fmla="*/ 1024 w 1039"/>
                  <a:gd name="T1" fmla="*/ 72 h 465"/>
                  <a:gd name="T2" fmla="*/ 998 w 1039"/>
                  <a:gd name="T3" fmla="*/ 0 h 465"/>
                  <a:gd name="T4" fmla="*/ 995 w 1039"/>
                  <a:gd name="T5" fmla="*/ 4 h 465"/>
                  <a:gd name="T6" fmla="*/ 1012 w 1039"/>
                  <a:gd name="T7" fmla="*/ 240 h 465"/>
                  <a:gd name="T8" fmla="*/ 881 w 1039"/>
                  <a:gd name="T9" fmla="*/ 325 h 465"/>
                  <a:gd name="T10" fmla="*/ 879 w 1039"/>
                  <a:gd name="T11" fmla="*/ 325 h 465"/>
                  <a:gd name="T12" fmla="*/ 872 w 1039"/>
                  <a:gd name="T13" fmla="*/ 438 h 465"/>
                  <a:gd name="T14" fmla="*/ 676 w 1039"/>
                  <a:gd name="T15" fmla="*/ 376 h 465"/>
                  <a:gd name="T16" fmla="*/ 675 w 1039"/>
                  <a:gd name="T17" fmla="*/ 376 h 465"/>
                  <a:gd name="T18" fmla="*/ 675 w 1039"/>
                  <a:gd name="T19" fmla="*/ 376 h 465"/>
                  <a:gd name="T20" fmla="*/ 27 w 1039"/>
                  <a:gd name="T21" fmla="*/ 311 h 465"/>
                  <a:gd name="T22" fmla="*/ 4 w 1039"/>
                  <a:gd name="T23" fmla="*/ 271 h 465"/>
                  <a:gd name="T24" fmla="*/ 0 w 1039"/>
                  <a:gd name="T25" fmla="*/ 272 h 465"/>
                  <a:gd name="T26" fmla="*/ 24 w 1039"/>
                  <a:gd name="T27" fmla="*/ 314 h 465"/>
                  <a:gd name="T28" fmla="*/ 391 w 1039"/>
                  <a:gd name="T29" fmla="*/ 406 h 465"/>
                  <a:gd name="T30" fmla="*/ 675 w 1039"/>
                  <a:gd name="T31" fmla="*/ 380 h 465"/>
                  <a:gd name="T32" fmla="*/ 876 w 1039"/>
                  <a:gd name="T33" fmla="*/ 443 h 465"/>
                  <a:gd name="T34" fmla="*/ 883 w 1039"/>
                  <a:gd name="T35" fmla="*/ 328 h 465"/>
                  <a:gd name="T36" fmla="*/ 1016 w 1039"/>
                  <a:gd name="T37" fmla="*/ 242 h 465"/>
                  <a:gd name="T38" fmla="*/ 1024 w 1039"/>
                  <a:gd name="T39" fmla="*/ 7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9" h="465">
                    <a:moveTo>
                      <a:pt x="1024" y="72"/>
                    </a:moveTo>
                    <a:cubicBezTo>
                      <a:pt x="1018" y="46"/>
                      <a:pt x="1009" y="22"/>
                      <a:pt x="998" y="0"/>
                    </a:cubicBezTo>
                    <a:cubicBezTo>
                      <a:pt x="997" y="1"/>
                      <a:pt x="996" y="3"/>
                      <a:pt x="995" y="4"/>
                    </a:cubicBezTo>
                    <a:cubicBezTo>
                      <a:pt x="1033" y="78"/>
                      <a:pt x="1039" y="175"/>
                      <a:pt x="1012" y="240"/>
                    </a:cubicBezTo>
                    <a:cubicBezTo>
                      <a:pt x="986" y="302"/>
                      <a:pt x="882" y="324"/>
                      <a:pt x="881" y="325"/>
                    </a:cubicBezTo>
                    <a:cubicBezTo>
                      <a:pt x="879" y="325"/>
                      <a:pt x="879" y="325"/>
                      <a:pt x="879" y="325"/>
                    </a:cubicBezTo>
                    <a:cubicBezTo>
                      <a:pt x="872" y="438"/>
                      <a:pt x="872" y="438"/>
                      <a:pt x="872" y="438"/>
                    </a:cubicBezTo>
                    <a:cubicBezTo>
                      <a:pt x="676" y="376"/>
                      <a:pt x="676" y="376"/>
                      <a:pt x="676" y="376"/>
                    </a:cubicBezTo>
                    <a:cubicBezTo>
                      <a:pt x="675" y="376"/>
                      <a:pt x="675" y="376"/>
                      <a:pt x="675" y="376"/>
                    </a:cubicBezTo>
                    <a:cubicBezTo>
                      <a:pt x="675" y="376"/>
                      <a:pt x="675" y="376"/>
                      <a:pt x="675" y="376"/>
                    </a:cubicBezTo>
                    <a:cubicBezTo>
                      <a:pt x="669" y="377"/>
                      <a:pt x="134" y="465"/>
                      <a:pt x="27" y="311"/>
                    </a:cubicBezTo>
                    <a:cubicBezTo>
                      <a:pt x="18" y="299"/>
                      <a:pt x="11" y="286"/>
                      <a:pt x="4" y="271"/>
                    </a:cubicBezTo>
                    <a:cubicBezTo>
                      <a:pt x="3" y="272"/>
                      <a:pt x="1" y="272"/>
                      <a:pt x="0" y="272"/>
                    </a:cubicBezTo>
                    <a:cubicBezTo>
                      <a:pt x="6" y="287"/>
                      <a:pt x="14" y="301"/>
                      <a:pt x="24" y="314"/>
                    </a:cubicBezTo>
                    <a:cubicBezTo>
                      <a:pt x="69" y="379"/>
                      <a:pt x="193" y="410"/>
                      <a:pt x="391" y="406"/>
                    </a:cubicBezTo>
                    <a:cubicBezTo>
                      <a:pt x="534" y="403"/>
                      <a:pt x="666" y="381"/>
                      <a:pt x="675" y="380"/>
                    </a:cubicBezTo>
                    <a:cubicBezTo>
                      <a:pt x="876" y="443"/>
                      <a:pt x="876" y="443"/>
                      <a:pt x="876" y="443"/>
                    </a:cubicBezTo>
                    <a:cubicBezTo>
                      <a:pt x="883" y="328"/>
                      <a:pt x="883" y="328"/>
                      <a:pt x="883" y="328"/>
                    </a:cubicBezTo>
                    <a:cubicBezTo>
                      <a:pt x="897" y="325"/>
                      <a:pt x="991" y="302"/>
                      <a:pt x="1016" y="242"/>
                    </a:cubicBezTo>
                    <a:cubicBezTo>
                      <a:pt x="1035" y="195"/>
                      <a:pt x="1038" y="132"/>
                      <a:pt x="1024" y="72"/>
                    </a:cubicBezTo>
                    <a:close/>
                  </a:path>
                </a:pathLst>
              </a:custGeom>
              <a:solidFill>
                <a:srgbClr val="F769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61" name="Freeform 43"/>
              <p:cNvSpPr/>
              <p:nvPr/>
            </p:nvSpPr>
            <p:spPr bwMode="auto">
              <a:xfrm>
                <a:off x="4070350" y="2836863"/>
                <a:ext cx="150813" cy="158750"/>
              </a:xfrm>
              <a:custGeom>
                <a:avLst/>
                <a:gdLst>
                  <a:gd name="T0" fmla="*/ 22 w 40"/>
                  <a:gd name="T1" fmla="*/ 0 h 42"/>
                  <a:gd name="T2" fmla="*/ 0 w 40"/>
                  <a:gd name="T3" fmla="*/ 21 h 42"/>
                  <a:gd name="T4" fmla="*/ 14 w 40"/>
                  <a:gd name="T5" fmla="*/ 22 h 42"/>
                  <a:gd name="T6" fmla="*/ 19 w 40"/>
                  <a:gd name="T7" fmla="*/ 23 h 42"/>
                  <a:gd name="T8" fmla="*/ 19 w 40"/>
                  <a:gd name="T9" fmla="*/ 26 h 42"/>
                  <a:gd name="T10" fmla="*/ 19 w 40"/>
                  <a:gd name="T11" fmla="*/ 42 h 42"/>
                  <a:gd name="T12" fmla="*/ 39 w 40"/>
                  <a:gd name="T13" fmla="*/ 23 h 42"/>
                  <a:gd name="T14" fmla="*/ 37 w 40"/>
                  <a:gd name="T15" fmla="*/ 5 h 42"/>
                  <a:gd name="T16" fmla="*/ 22 w 40"/>
                  <a:gd name="T1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2">
                    <a:moveTo>
                      <a:pt x="22" y="0"/>
                    </a:moveTo>
                    <a:cubicBezTo>
                      <a:pt x="21" y="1"/>
                      <a:pt x="0" y="21"/>
                      <a:pt x="0" y="21"/>
                    </a:cubicBezTo>
                    <a:cubicBezTo>
                      <a:pt x="0" y="22"/>
                      <a:pt x="14" y="22"/>
                      <a:pt x="14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8" y="42"/>
                      <a:pt x="19" y="42"/>
                    </a:cubicBezTo>
                    <a:cubicBezTo>
                      <a:pt x="20" y="42"/>
                      <a:pt x="39" y="25"/>
                      <a:pt x="39" y="23"/>
                    </a:cubicBezTo>
                    <a:cubicBezTo>
                      <a:pt x="40" y="22"/>
                      <a:pt x="38" y="7"/>
                      <a:pt x="37" y="5"/>
                    </a:cubicBezTo>
                    <a:cubicBezTo>
                      <a:pt x="35" y="4"/>
                      <a:pt x="23" y="0"/>
                      <a:pt x="22" y="0"/>
                    </a:cubicBezTo>
                  </a:path>
                </a:pathLst>
              </a:custGeom>
              <a:solidFill>
                <a:srgbClr val="EFD1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62" name="Freeform 44"/>
              <p:cNvSpPr/>
              <p:nvPr/>
            </p:nvSpPr>
            <p:spPr bwMode="auto">
              <a:xfrm>
                <a:off x="4114800" y="28717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2D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63" name="Freeform 45"/>
              <p:cNvSpPr/>
              <p:nvPr/>
            </p:nvSpPr>
            <p:spPr bwMode="auto">
              <a:xfrm>
                <a:off x="4114800" y="2867025"/>
                <a:ext cx="68263" cy="11113"/>
              </a:xfrm>
              <a:custGeom>
                <a:avLst/>
                <a:gdLst>
                  <a:gd name="T0" fmla="*/ 2 w 18"/>
                  <a:gd name="T1" fmla="*/ 0 h 3"/>
                  <a:gd name="T2" fmla="*/ 0 w 18"/>
                  <a:gd name="T3" fmla="*/ 1 h 3"/>
                  <a:gd name="T4" fmla="*/ 0 w 18"/>
                  <a:gd name="T5" fmla="*/ 1 h 3"/>
                  <a:gd name="T6" fmla="*/ 6 w 18"/>
                  <a:gd name="T7" fmla="*/ 2 h 3"/>
                  <a:gd name="T8" fmla="*/ 12 w 18"/>
                  <a:gd name="T9" fmla="*/ 3 h 3"/>
                  <a:gd name="T10" fmla="*/ 18 w 18"/>
                  <a:gd name="T11" fmla="*/ 3 h 3"/>
                  <a:gd name="T12" fmla="*/ 18 w 18"/>
                  <a:gd name="T13" fmla="*/ 3 h 3"/>
                  <a:gd name="T14" fmla="*/ 18 w 18"/>
                  <a:gd name="T15" fmla="*/ 2 h 3"/>
                  <a:gd name="T16" fmla="*/ 12 w 18"/>
                  <a:gd name="T17" fmla="*/ 1 h 3"/>
                  <a:gd name="T18" fmla="*/ 6 w 18"/>
                  <a:gd name="T19" fmla="*/ 0 h 3"/>
                  <a:gd name="T20" fmla="*/ 2 w 18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3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4" y="2"/>
                      <a:pt x="6" y="2"/>
                    </a:cubicBezTo>
                    <a:cubicBezTo>
                      <a:pt x="8" y="2"/>
                      <a:pt x="10" y="2"/>
                      <a:pt x="12" y="3"/>
                    </a:cubicBezTo>
                    <a:cubicBezTo>
                      <a:pt x="14" y="3"/>
                      <a:pt x="16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2"/>
                      <a:pt x="18" y="2"/>
                    </a:cubicBezTo>
                    <a:cubicBezTo>
                      <a:pt x="16" y="2"/>
                      <a:pt x="14" y="1"/>
                      <a:pt x="12" y="1"/>
                    </a:cubicBezTo>
                    <a:cubicBezTo>
                      <a:pt x="10" y="1"/>
                      <a:pt x="8" y="0"/>
                      <a:pt x="6" y="0"/>
                    </a:cubicBezTo>
                    <a:cubicBezTo>
                      <a:pt x="4" y="0"/>
                      <a:pt x="3" y="0"/>
                      <a:pt x="2" y="0"/>
                    </a:cubicBezTo>
                  </a:path>
                </a:pathLst>
              </a:custGeom>
              <a:solidFill>
                <a:srgbClr val="E3B3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64" name="Freeform 46"/>
              <p:cNvSpPr/>
              <p:nvPr/>
            </p:nvSpPr>
            <p:spPr bwMode="auto">
              <a:xfrm>
                <a:off x="4130675" y="2855913"/>
                <a:ext cx="60325" cy="11113"/>
              </a:xfrm>
              <a:custGeom>
                <a:avLst/>
                <a:gdLst>
                  <a:gd name="T0" fmla="*/ 1 w 16"/>
                  <a:gd name="T1" fmla="*/ 0 h 3"/>
                  <a:gd name="T2" fmla="*/ 0 w 16"/>
                  <a:gd name="T3" fmla="*/ 1 h 3"/>
                  <a:gd name="T4" fmla="*/ 4 w 16"/>
                  <a:gd name="T5" fmla="*/ 1 h 3"/>
                  <a:gd name="T6" fmla="*/ 16 w 16"/>
                  <a:gd name="T7" fmla="*/ 3 h 3"/>
                  <a:gd name="T8" fmla="*/ 16 w 16"/>
                  <a:gd name="T9" fmla="*/ 3 h 3"/>
                  <a:gd name="T10" fmla="*/ 4 w 16"/>
                  <a:gd name="T11" fmla="*/ 0 h 3"/>
                  <a:gd name="T12" fmla="*/ 1 w 1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3" y="1"/>
                      <a:pt x="4" y="1"/>
                    </a:cubicBezTo>
                    <a:cubicBezTo>
                      <a:pt x="8" y="2"/>
                      <a:pt x="12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3" y="1"/>
                      <a:pt x="8" y="1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</a:path>
                </a:pathLst>
              </a:custGeom>
              <a:solidFill>
                <a:srgbClr val="E3B3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65" name="Freeform 47"/>
              <p:cNvSpPr/>
              <p:nvPr/>
            </p:nvSpPr>
            <p:spPr bwMode="auto">
              <a:xfrm>
                <a:off x="4202113" y="2938463"/>
                <a:ext cx="3175" cy="476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2DA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66" name="Freeform 48"/>
              <p:cNvSpPr/>
              <p:nvPr/>
            </p:nvSpPr>
            <p:spPr bwMode="auto">
              <a:xfrm>
                <a:off x="4194175" y="2871788"/>
                <a:ext cx="11113" cy="71438"/>
              </a:xfrm>
              <a:custGeom>
                <a:avLst/>
                <a:gdLst>
                  <a:gd name="T0" fmla="*/ 1 w 3"/>
                  <a:gd name="T1" fmla="*/ 0 h 19"/>
                  <a:gd name="T2" fmla="*/ 1 w 3"/>
                  <a:gd name="T3" fmla="*/ 0 h 19"/>
                  <a:gd name="T4" fmla="*/ 1 w 3"/>
                  <a:gd name="T5" fmla="*/ 6 h 19"/>
                  <a:gd name="T6" fmla="*/ 2 w 3"/>
                  <a:gd name="T7" fmla="*/ 12 h 19"/>
                  <a:gd name="T8" fmla="*/ 2 w 3"/>
                  <a:gd name="T9" fmla="*/ 19 h 19"/>
                  <a:gd name="T10" fmla="*/ 2 w 3"/>
                  <a:gd name="T11" fmla="*/ 19 h 19"/>
                  <a:gd name="T12" fmla="*/ 3 w 3"/>
                  <a:gd name="T13" fmla="*/ 18 h 19"/>
                  <a:gd name="T14" fmla="*/ 3 w 3"/>
                  <a:gd name="T15" fmla="*/ 11 h 19"/>
                  <a:gd name="T16" fmla="*/ 1 w 3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9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1" y="4"/>
                      <a:pt x="1" y="6"/>
                    </a:cubicBezTo>
                    <a:cubicBezTo>
                      <a:pt x="1" y="8"/>
                      <a:pt x="1" y="10"/>
                      <a:pt x="2" y="12"/>
                    </a:cubicBezTo>
                    <a:cubicBezTo>
                      <a:pt x="2" y="14"/>
                      <a:pt x="2" y="17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3" y="18"/>
                      <a:pt x="3" y="18"/>
                    </a:cubicBezTo>
                    <a:cubicBezTo>
                      <a:pt x="3" y="16"/>
                      <a:pt x="3" y="13"/>
                      <a:pt x="3" y="11"/>
                    </a:cubicBezTo>
                    <a:cubicBezTo>
                      <a:pt x="3" y="7"/>
                      <a:pt x="2" y="3"/>
                      <a:pt x="1" y="0"/>
                    </a:cubicBezTo>
                  </a:path>
                </a:pathLst>
              </a:custGeom>
              <a:solidFill>
                <a:srgbClr val="E3B3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67" name="Freeform 49"/>
              <p:cNvSpPr/>
              <p:nvPr/>
            </p:nvSpPr>
            <p:spPr bwMode="auto">
              <a:xfrm>
                <a:off x="4171950" y="2897188"/>
                <a:ext cx="7938" cy="76200"/>
              </a:xfrm>
              <a:custGeom>
                <a:avLst/>
                <a:gdLst>
                  <a:gd name="T0" fmla="*/ 0 w 2"/>
                  <a:gd name="T1" fmla="*/ 0 h 20"/>
                  <a:gd name="T2" fmla="*/ 0 w 2"/>
                  <a:gd name="T3" fmla="*/ 0 h 20"/>
                  <a:gd name="T4" fmla="*/ 0 w 2"/>
                  <a:gd name="T5" fmla="*/ 11 h 20"/>
                  <a:gd name="T6" fmla="*/ 0 w 2"/>
                  <a:gd name="T7" fmla="*/ 20 h 20"/>
                  <a:gd name="T8" fmla="*/ 1 w 2"/>
                  <a:gd name="T9" fmla="*/ 18 h 20"/>
                  <a:gd name="T10" fmla="*/ 1 w 2"/>
                  <a:gd name="T11" fmla="*/ 11 h 20"/>
                  <a:gd name="T12" fmla="*/ 0 w 2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7"/>
                      <a:pt x="0" y="11"/>
                    </a:cubicBezTo>
                    <a:cubicBezTo>
                      <a:pt x="0" y="14"/>
                      <a:pt x="0" y="17"/>
                      <a:pt x="0" y="20"/>
                    </a:cubicBezTo>
                    <a:cubicBezTo>
                      <a:pt x="0" y="19"/>
                      <a:pt x="1" y="19"/>
                      <a:pt x="1" y="18"/>
                    </a:cubicBezTo>
                    <a:cubicBezTo>
                      <a:pt x="2" y="16"/>
                      <a:pt x="2" y="13"/>
                      <a:pt x="1" y="11"/>
                    </a:cubicBezTo>
                    <a:cubicBezTo>
                      <a:pt x="1" y="7"/>
                      <a:pt x="1" y="4"/>
                      <a:pt x="0" y="0"/>
                    </a:cubicBezTo>
                  </a:path>
                </a:pathLst>
              </a:custGeom>
              <a:solidFill>
                <a:srgbClr val="E3B3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68" name="Freeform 50"/>
              <p:cNvSpPr/>
              <p:nvPr/>
            </p:nvSpPr>
            <p:spPr bwMode="auto">
              <a:xfrm>
                <a:off x="4084638" y="2894013"/>
                <a:ext cx="76200" cy="11113"/>
              </a:xfrm>
              <a:custGeom>
                <a:avLst/>
                <a:gdLst>
                  <a:gd name="T0" fmla="*/ 1 w 20"/>
                  <a:gd name="T1" fmla="*/ 0 h 3"/>
                  <a:gd name="T2" fmla="*/ 0 w 20"/>
                  <a:gd name="T3" fmla="*/ 2 h 3"/>
                  <a:gd name="T4" fmla="*/ 7 w 20"/>
                  <a:gd name="T5" fmla="*/ 2 h 3"/>
                  <a:gd name="T6" fmla="*/ 16 w 20"/>
                  <a:gd name="T7" fmla="*/ 3 h 3"/>
                  <a:gd name="T8" fmla="*/ 20 w 20"/>
                  <a:gd name="T9" fmla="*/ 3 h 3"/>
                  <a:gd name="T10" fmla="*/ 20 w 20"/>
                  <a:gd name="T11" fmla="*/ 3 h 3"/>
                  <a:gd name="T12" fmla="*/ 8 w 20"/>
                  <a:gd name="T13" fmla="*/ 1 h 3"/>
                  <a:gd name="T14" fmla="*/ 1 w 20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3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2" y="2"/>
                      <a:pt x="5" y="2"/>
                      <a:pt x="7" y="2"/>
                    </a:cubicBezTo>
                    <a:cubicBezTo>
                      <a:pt x="10" y="3"/>
                      <a:pt x="13" y="3"/>
                      <a:pt x="16" y="3"/>
                    </a:cubicBezTo>
                    <a:cubicBezTo>
                      <a:pt x="18" y="3"/>
                      <a:pt x="19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6" y="2"/>
                      <a:pt x="12" y="1"/>
                      <a:pt x="8" y="1"/>
                    </a:cubicBezTo>
                    <a:cubicBezTo>
                      <a:pt x="6" y="1"/>
                      <a:pt x="4" y="1"/>
                      <a:pt x="1" y="0"/>
                    </a:cubicBezTo>
                  </a:path>
                </a:pathLst>
              </a:custGeom>
              <a:solidFill>
                <a:srgbClr val="E3B3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69" name="Freeform 51"/>
              <p:cNvSpPr/>
              <p:nvPr/>
            </p:nvSpPr>
            <p:spPr bwMode="auto">
              <a:xfrm>
                <a:off x="4152900" y="2913063"/>
                <a:ext cx="11113" cy="71438"/>
              </a:xfrm>
              <a:custGeom>
                <a:avLst/>
                <a:gdLst>
                  <a:gd name="T0" fmla="*/ 1 w 3"/>
                  <a:gd name="T1" fmla="*/ 0 h 19"/>
                  <a:gd name="T2" fmla="*/ 1 w 3"/>
                  <a:gd name="T3" fmla="*/ 0 h 19"/>
                  <a:gd name="T4" fmla="*/ 1 w 3"/>
                  <a:gd name="T5" fmla="*/ 5 h 19"/>
                  <a:gd name="T6" fmla="*/ 1 w 3"/>
                  <a:gd name="T7" fmla="*/ 11 h 19"/>
                  <a:gd name="T8" fmla="*/ 1 w 3"/>
                  <a:gd name="T9" fmla="*/ 19 h 19"/>
                  <a:gd name="T10" fmla="*/ 3 w 3"/>
                  <a:gd name="T11" fmla="*/ 18 h 19"/>
                  <a:gd name="T12" fmla="*/ 2 w 3"/>
                  <a:gd name="T13" fmla="*/ 10 h 19"/>
                  <a:gd name="T14" fmla="*/ 2 w 3"/>
                  <a:gd name="T15" fmla="*/ 5 h 19"/>
                  <a:gd name="T16" fmla="*/ 1 w 3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9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4"/>
                      <a:pt x="1" y="5"/>
                    </a:cubicBezTo>
                    <a:cubicBezTo>
                      <a:pt x="1" y="7"/>
                      <a:pt x="1" y="9"/>
                      <a:pt x="1" y="11"/>
                    </a:cubicBezTo>
                    <a:cubicBezTo>
                      <a:pt x="1" y="13"/>
                      <a:pt x="1" y="16"/>
                      <a:pt x="1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2" y="15"/>
                      <a:pt x="2" y="13"/>
                      <a:pt x="2" y="10"/>
                    </a:cubicBezTo>
                    <a:cubicBezTo>
                      <a:pt x="2" y="9"/>
                      <a:pt x="2" y="7"/>
                      <a:pt x="2" y="5"/>
                    </a:cubicBezTo>
                    <a:cubicBezTo>
                      <a:pt x="2" y="3"/>
                      <a:pt x="2" y="1"/>
                      <a:pt x="1" y="0"/>
                    </a:cubicBezTo>
                  </a:path>
                </a:pathLst>
              </a:custGeom>
              <a:solidFill>
                <a:srgbClr val="E3B3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70" name="Freeform 52"/>
              <p:cNvSpPr/>
              <p:nvPr/>
            </p:nvSpPr>
            <p:spPr bwMode="auto">
              <a:xfrm>
                <a:off x="4111625" y="2806700"/>
                <a:ext cx="150813" cy="139700"/>
              </a:xfrm>
              <a:custGeom>
                <a:avLst/>
                <a:gdLst>
                  <a:gd name="T0" fmla="*/ 36 w 40"/>
                  <a:gd name="T1" fmla="*/ 2 h 37"/>
                  <a:gd name="T2" fmla="*/ 2 w 40"/>
                  <a:gd name="T3" fmla="*/ 32 h 37"/>
                  <a:gd name="T4" fmla="*/ 5 w 40"/>
                  <a:gd name="T5" fmla="*/ 35 h 37"/>
                  <a:gd name="T6" fmla="*/ 38 w 40"/>
                  <a:gd name="T7" fmla="*/ 5 h 37"/>
                  <a:gd name="T8" fmla="*/ 36 w 40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7">
                    <a:moveTo>
                      <a:pt x="36" y="2"/>
                    </a:moveTo>
                    <a:cubicBezTo>
                      <a:pt x="24" y="12"/>
                      <a:pt x="13" y="22"/>
                      <a:pt x="2" y="32"/>
                    </a:cubicBezTo>
                    <a:cubicBezTo>
                      <a:pt x="0" y="34"/>
                      <a:pt x="3" y="37"/>
                      <a:pt x="5" y="35"/>
                    </a:cubicBezTo>
                    <a:cubicBezTo>
                      <a:pt x="16" y="25"/>
                      <a:pt x="27" y="15"/>
                      <a:pt x="38" y="5"/>
                    </a:cubicBezTo>
                    <a:cubicBezTo>
                      <a:pt x="40" y="3"/>
                      <a:pt x="37" y="0"/>
                      <a:pt x="36" y="2"/>
                    </a:cubicBezTo>
                    <a:close/>
                  </a:path>
                </a:pathLst>
              </a:custGeom>
              <a:solidFill>
                <a:srgbClr val="EFA2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71" name="Freeform 53"/>
              <p:cNvSpPr/>
              <p:nvPr/>
            </p:nvSpPr>
            <p:spPr bwMode="auto">
              <a:xfrm>
                <a:off x="4144963" y="2535238"/>
                <a:ext cx="398463" cy="392113"/>
              </a:xfrm>
              <a:custGeom>
                <a:avLst/>
                <a:gdLst>
                  <a:gd name="T0" fmla="*/ 96 w 106"/>
                  <a:gd name="T1" fmla="*/ 11 h 104"/>
                  <a:gd name="T2" fmla="*/ 62 w 106"/>
                  <a:gd name="T3" fmla="*/ 7 h 104"/>
                  <a:gd name="T4" fmla="*/ 53 w 106"/>
                  <a:gd name="T5" fmla="*/ 39 h 104"/>
                  <a:gd name="T6" fmla="*/ 33 w 106"/>
                  <a:gd name="T7" fmla="*/ 24 h 104"/>
                  <a:gd name="T8" fmla="*/ 9 w 106"/>
                  <a:gd name="T9" fmla="*/ 25 h 104"/>
                  <a:gd name="T10" fmla="*/ 5 w 106"/>
                  <a:gd name="T11" fmla="*/ 57 h 104"/>
                  <a:gd name="T12" fmla="*/ 66 w 106"/>
                  <a:gd name="T13" fmla="*/ 104 h 104"/>
                  <a:gd name="T14" fmla="*/ 100 w 106"/>
                  <a:gd name="T15" fmla="*/ 53 h 104"/>
                  <a:gd name="T16" fmla="*/ 96 w 106"/>
                  <a:gd name="T17" fmla="*/ 11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04">
                    <a:moveTo>
                      <a:pt x="96" y="11"/>
                    </a:moveTo>
                    <a:cubicBezTo>
                      <a:pt x="88" y="2"/>
                      <a:pt x="73" y="0"/>
                      <a:pt x="62" y="7"/>
                    </a:cubicBezTo>
                    <a:cubicBezTo>
                      <a:pt x="52" y="13"/>
                      <a:pt x="48" y="28"/>
                      <a:pt x="53" y="39"/>
                    </a:cubicBezTo>
                    <a:cubicBezTo>
                      <a:pt x="47" y="33"/>
                      <a:pt x="41" y="27"/>
                      <a:pt x="33" y="24"/>
                    </a:cubicBezTo>
                    <a:cubicBezTo>
                      <a:pt x="25" y="20"/>
                      <a:pt x="16" y="20"/>
                      <a:pt x="9" y="25"/>
                    </a:cubicBezTo>
                    <a:cubicBezTo>
                      <a:pt x="0" y="32"/>
                      <a:pt x="1" y="46"/>
                      <a:pt x="5" y="57"/>
                    </a:cubicBezTo>
                    <a:cubicBezTo>
                      <a:pt x="14" y="79"/>
                      <a:pt x="42" y="101"/>
                      <a:pt x="66" y="104"/>
                    </a:cubicBezTo>
                    <a:cubicBezTo>
                      <a:pt x="82" y="91"/>
                      <a:pt x="94" y="73"/>
                      <a:pt x="100" y="53"/>
                    </a:cubicBezTo>
                    <a:cubicBezTo>
                      <a:pt x="105" y="39"/>
                      <a:pt x="106" y="22"/>
                      <a:pt x="96" y="11"/>
                    </a:cubicBezTo>
                    <a:close/>
                  </a:path>
                </a:pathLst>
              </a:custGeom>
              <a:solidFill>
                <a:srgbClr val="F769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72" name="Freeform 54"/>
              <p:cNvSpPr/>
              <p:nvPr/>
            </p:nvSpPr>
            <p:spPr bwMode="auto">
              <a:xfrm>
                <a:off x="4479925" y="2535238"/>
                <a:ext cx="82550" cy="76200"/>
              </a:xfrm>
              <a:custGeom>
                <a:avLst/>
                <a:gdLst>
                  <a:gd name="T0" fmla="*/ 21 w 22"/>
                  <a:gd name="T1" fmla="*/ 0 h 20"/>
                  <a:gd name="T2" fmla="*/ 1 w 22"/>
                  <a:gd name="T3" fmla="*/ 16 h 20"/>
                  <a:gd name="T4" fmla="*/ 3 w 22"/>
                  <a:gd name="T5" fmla="*/ 19 h 20"/>
                  <a:gd name="T6" fmla="*/ 22 w 22"/>
                  <a:gd name="T7" fmla="*/ 1 h 20"/>
                  <a:gd name="T8" fmla="*/ 21 w 22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21" y="0"/>
                    </a:moveTo>
                    <a:cubicBezTo>
                      <a:pt x="14" y="4"/>
                      <a:pt x="7" y="11"/>
                      <a:pt x="1" y="16"/>
                    </a:cubicBezTo>
                    <a:cubicBezTo>
                      <a:pt x="0" y="18"/>
                      <a:pt x="2" y="20"/>
                      <a:pt x="3" y="19"/>
                    </a:cubicBezTo>
                    <a:cubicBezTo>
                      <a:pt x="9" y="13"/>
                      <a:pt x="17" y="7"/>
                      <a:pt x="22" y="1"/>
                    </a:cubicBezTo>
                    <a:cubicBezTo>
                      <a:pt x="22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EFA2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73" name="Freeform 55"/>
              <p:cNvSpPr/>
              <p:nvPr/>
            </p:nvSpPr>
            <p:spPr bwMode="auto">
              <a:xfrm>
                <a:off x="4518025" y="2479675"/>
                <a:ext cx="93663" cy="90488"/>
              </a:xfrm>
              <a:custGeom>
                <a:avLst/>
                <a:gdLst>
                  <a:gd name="T0" fmla="*/ 22 w 25"/>
                  <a:gd name="T1" fmla="*/ 1 h 24"/>
                  <a:gd name="T2" fmla="*/ 0 w 25"/>
                  <a:gd name="T3" fmla="*/ 13 h 24"/>
                  <a:gd name="T4" fmla="*/ 12 w 25"/>
                  <a:gd name="T5" fmla="*/ 23 h 24"/>
                  <a:gd name="T6" fmla="*/ 14 w 25"/>
                  <a:gd name="T7" fmla="*/ 24 h 24"/>
                  <a:gd name="T8" fmla="*/ 17 w 25"/>
                  <a:gd name="T9" fmla="*/ 22 h 24"/>
                  <a:gd name="T10" fmla="*/ 24 w 25"/>
                  <a:gd name="T11" fmla="*/ 2 h 24"/>
                  <a:gd name="T12" fmla="*/ 24 w 25"/>
                  <a:gd name="T13" fmla="*/ 0 h 24"/>
                  <a:gd name="T14" fmla="*/ 22 w 25"/>
                  <a:gd name="T1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4">
                    <a:moveTo>
                      <a:pt x="22" y="1"/>
                    </a:moveTo>
                    <a:cubicBezTo>
                      <a:pt x="16" y="4"/>
                      <a:pt x="0" y="13"/>
                      <a:pt x="0" y="13"/>
                    </a:cubicBezTo>
                    <a:cubicBezTo>
                      <a:pt x="0" y="14"/>
                      <a:pt x="8" y="20"/>
                      <a:pt x="12" y="23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9" y="15"/>
                      <a:pt x="22" y="9"/>
                      <a:pt x="24" y="2"/>
                    </a:cubicBezTo>
                    <a:cubicBezTo>
                      <a:pt x="25" y="2"/>
                      <a:pt x="25" y="1"/>
                      <a:pt x="24" y="0"/>
                    </a:cubicBezTo>
                    <a:cubicBezTo>
                      <a:pt x="24" y="0"/>
                      <a:pt x="23" y="0"/>
                      <a:pt x="22" y="1"/>
                    </a:cubicBezTo>
                    <a:close/>
                  </a:path>
                </a:pathLst>
              </a:custGeom>
              <a:solidFill>
                <a:srgbClr val="EFD1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74" name="Freeform 56"/>
              <p:cNvSpPr/>
              <p:nvPr/>
            </p:nvSpPr>
            <p:spPr bwMode="auto">
              <a:xfrm>
                <a:off x="4175125" y="2652713"/>
                <a:ext cx="41275" cy="57150"/>
              </a:xfrm>
              <a:custGeom>
                <a:avLst/>
                <a:gdLst>
                  <a:gd name="T0" fmla="*/ 11 w 11"/>
                  <a:gd name="T1" fmla="*/ 5 h 15"/>
                  <a:gd name="T2" fmla="*/ 10 w 11"/>
                  <a:gd name="T3" fmla="*/ 3 h 15"/>
                  <a:gd name="T4" fmla="*/ 6 w 11"/>
                  <a:gd name="T5" fmla="*/ 1 h 15"/>
                  <a:gd name="T6" fmla="*/ 4 w 11"/>
                  <a:gd name="T7" fmla="*/ 2 h 15"/>
                  <a:gd name="T8" fmla="*/ 3 w 11"/>
                  <a:gd name="T9" fmla="*/ 3 h 15"/>
                  <a:gd name="T10" fmla="*/ 1 w 11"/>
                  <a:gd name="T11" fmla="*/ 7 h 15"/>
                  <a:gd name="T12" fmla="*/ 0 w 11"/>
                  <a:gd name="T13" fmla="*/ 10 h 15"/>
                  <a:gd name="T14" fmla="*/ 0 w 11"/>
                  <a:gd name="T15" fmla="*/ 10 h 15"/>
                  <a:gd name="T16" fmla="*/ 3 w 11"/>
                  <a:gd name="T17" fmla="*/ 14 h 15"/>
                  <a:gd name="T18" fmla="*/ 5 w 11"/>
                  <a:gd name="T19" fmla="*/ 14 h 15"/>
                  <a:gd name="T20" fmla="*/ 5 w 11"/>
                  <a:gd name="T21" fmla="*/ 14 h 15"/>
                  <a:gd name="T22" fmla="*/ 7 w 11"/>
                  <a:gd name="T23" fmla="*/ 13 h 15"/>
                  <a:gd name="T24" fmla="*/ 8 w 11"/>
                  <a:gd name="T25" fmla="*/ 12 h 15"/>
                  <a:gd name="T26" fmla="*/ 10 w 11"/>
                  <a:gd name="T27" fmla="*/ 8 h 15"/>
                  <a:gd name="T28" fmla="*/ 10 w 11"/>
                  <a:gd name="T29" fmla="*/ 8 h 15"/>
                  <a:gd name="T30" fmla="*/ 11 w 11"/>
                  <a:gd name="T3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5">
                    <a:moveTo>
                      <a:pt x="11" y="5"/>
                    </a:moveTo>
                    <a:cubicBezTo>
                      <a:pt x="11" y="5"/>
                      <a:pt x="11" y="4"/>
                      <a:pt x="10" y="3"/>
                    </a:cubicBezTo>
                    <a:cubicBezTo>
                      <a:pt x="10" y="1"/>
                      <a:pt x="8" y="0"/>
                      <a:pt x="6" y="1"/>
                    </a:cubicBezTo>
                    <a:cubicBezTo>
                      <a:pt x="5" y="1"/>
                      <a:pt x="5" y="1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4"/>
                      <a:pt x="1" y="6"/>
                      <a:pt x="1" y="7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2"/>
                      <a:pt x="1" y="14"/>
                      <a:pt x="3" y="14"/>
                    </a:cubicBezTo>
                    <a:cubicBezTo>
                      <a:pt x="4" y="14"/>
                      <a:pt x="4" y="15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8" y="13"/>
                      <a:pt x="8" y="12"/>
                      <a:pt x="8" y="12"/>
                    </a:cubicBezTo>
                    <a:cubicBezTo>
                      <a:pt x="9" y="11"/>
                      <a:pt x="10" y="10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7"/>
                      <a:pt x="11" y="6"/>
                      <a:pt x="1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" name="文本框 7" descr="7b0a20202020227461726765744d6f64756c65223a20226b6f6e6c696e65666f6e7473220a7d0a"/>
            <p:cNvSpPr txBox="1"/>
            <p:nvPr/>
          </p:nvSpPr>
          <p:spPr>
            <a:xfrm>
              <a:off x="7340" y="4151"/>
              <a:ext cx="4633" cy="232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p>
              <a:pPr algn="just" fontAlgn="t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>
                  <a:gradFill>
                    <a:gsLst>
                      <a:gs pos="100000">
                        <a:srgbClr val="F5C5D6"/>
                      </a:gs>
                      <a:gs pos="0">
                        <a:srgbClr val="9A97EF"/>
                      </a:gs>
                    </a:gsLst>
                    <a:lin ang="2700000" scaled="1"/>
                  </a:gradFill>
                  <a:latin typeface="汉仪夏日体W" panose="00020600040101010101" charset="-122"/>
                  <a:ea typeface="汉仪夏日体W" panose="00020600040101010101" charset="-122"/>
                  <a:cs typeface="Times New Roman" panose="02020603050405020304"/>
                  <a:sym typeface="Times New Roman" panose="02020603050405020304"/>
                </a:rPr>
                <a:t>Great job! Everything is running perfectly.</a:t>
              </a:r>
              <a:endParaRPr lang="en-US" altLang="zh-CN" sz="2000" b="1" dirty="0">
                <a:gradFill>
                  <a:gsLst>
                    <a:gs pos="100000">
                      <a:srgbClr val="F5C5D6"/>
                    </a:gs>
                    <a:gs pos="0">
                      <a:srgbClr val="9A97EF"/>
                    </a:gs>
                  </a:gsLst>
                  <a:lin ang="2700000" scaled="1"/>
                </a:gradFill>
                <a:latin typeface="汉仪夏日体W" panose="00020600040101010101" charset="-122"/>
                <a:ea typeface="汉仪夏日体W" panose="00020600040101010101" charset="-122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grpSp>
        <p:nvGrpSpPr>
          <p:cNvPr id="90" name="组合 89" descr="7b0a202020202274657874626f78223a2022220a7d0a"/>
          <p:cNvGrpSpPr/>
          <p:nvPr/>
        </p:nvGrpSpPr>
        <p:grpSpPr>
          <a:xfrm>
            <a:off x="8329930" y="76835"/>
            <a:ext cx="3735705" cy="2788920"/>
            <a:chOff x="13485" y="160"/>
            <a:chExt cx="5883" cy="4392"/>
          </a:xfrm>
        </p:grpSpPr>
        <p:pic>
          <p:nvPicPr>
            <p:cNvPr id="88" name="图片 87" descr="background_removed_2de18ef2-910a-4028-8846-f8c4a2458e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85" y="160"/>
              <a:ext cx="5883" cy="4392"/>
            </a:xfrm>
            <a:prstGeom prst="rect">
              <a:avLst/>
            </a:prstGeom>
            <a:effectLst>
              <a:glow rad="228600">
                <a:srgbClr val="FF0000">
                  <a:alpha val="40000"/>
                </a:srgbClr>
              </a:glow>
            </a:effectLst>
          </p:spPr>
        </p:pic>
        <p:sp>
          <p:nvSpPr>
            <p:cNvPr id="89" name="文本框 88"/>
            <p:cNvSpPr txBox="1"/>
            <p:nvPr/>
          </p:nvSpPr>
          <p:spPr>
            <a:xfrm>
              <a:off x="14429" y="582"/>
              <a:ext cx="3996" cy="2373"/>
            </a:xfrm>
            <a:prstGeom prst="rect">
              <a:avLst/>
            </a:prstGeom>
            <a:noFill/>
            <a:effectLst>
              <a:glow rad="139700">
                <a:srgbClr val="FF0000">
                  <a:alpha val="40000"/>
                </a:srgbClr>
              </a:glow>
            </a:effectLst>
          </p:spPr>
          <p:txBody>
            <a:bodyPr wrap="square" rtlCol="0" anchor="ctr">
              <a:noAutofit/>
            </a:bodyPr>
            <a:p>
              <a:pPr algn="just">
                <a:lnSpc>
                  <a:spcPct val="170000"/>
                </a:lnSpc>
              </a:pPr>
              <a:r>
                <a:rPr lang="en-US" altLang="zh-CN" sz="2800" dirty="0">
                  <a:solidFill>
                    <a:srgbClr val="FF0000"/>
                  </a:solidFill>
                  <a:effectLst/>
                  <a:latin typeface="站酷快乐体" panose="02010600030101010101" charset="-128"/>
                  <a:ea typeface="站酷快乐体" panose="02010600030101010101" charset="-128"/>
                </a:rPr>
                <a:t>Your model is watching you!</a:t>
              </a:r>
              <a:endParaRPr lang="en-US" altLang="zh-CN" sz="2800" dirty="0">
                <a:solidFill>
                  <a:srgbClr val="FF0000"/>
                </a:solidFill>
                <a:effectLst/>
                <a:latin typeface="站酷快乐体" panose="02010600030101010101" charset="-128"/>
                <a:ea typeface="站酷快乐体" panose="02010600030101010101" charset="-128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922145" y="3767455"/>
            <a:ext cx="7809865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Conclusion &amp; Future Work</a:t>
            </a:r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4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0" y="2356485"/>
            <a:ext cx="12191365" cy="3869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5790" y="1483995"/>
            <a:ext cx="2335530" cy="4774565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图片 24" descr="/data/temp/ad1bdf99-d23b-11f0-87e4-ba3187037c1e.jpgad1bdf99-d23b-11f0-87e4-ba3187037c1e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59" r="659"/>
          <a:stretch>
            <a:fillRect/>
          </a:stretch>
        </p:blipFill>
        <p:spPr>
          <a:xfrm>
            <a:off x="715010" y="1578610"/>
            <a:ext cx="2117725" cy="4584700"/>
          </a:xfrm>
          <a:custGeom>
            <a:avLst/>
            <a:gdLst>
              <a:gd name="connsiteX0" fmla="*/ 840582 w 2238375"/>
              <a:gd name="connsiteY0" fmla="*/ 59648 h 4845600"/>
              <a:gd name="connsiteX1" fmla="*/ 737458 w 2238375"/>
              <a:gd name="connsiteY1" fmla="*/ 128003 h 4845600"/>
              <a:gd name="connsiteX2" fmla="*/ 728663 w 2238375"/>
              <a:gd name="connsiteY2" fmla="*/ 171567 h 4845600"/>
              <a:gd name="connsiteX3" fmla="*/ 737458 w 2238375"/>
              <a:gd name="connsiteY3" fmla="*/ 215130 h 4845600"/>
              <a:gd name="connsiteX4" fmla="*/ 840582 w 2238375"/>
              <a:gd name="connsiteY4" fmla="*/ 283485 h 4845600"/>
              <a:gd name="connsiteX5" fmla="*/ 1390649 w 2238375"/>
              <a:gd name="connsiteY5" fmla="*/ 283486 h 4845600"/>
              <a:gd name="connsiteX6" fmla="*/ 1502568 w 2238375"/>
              <a:gd name="connsiteY6" fmla="*/ 171567 h 4845600"/>
              <a:gd name="connsiteX7" fmla="*/ 1502569 w 2238375"/>
              <a:gd name="connsiteY7" fmla="*/ 171567 h 4845600"/>
              <a:gd name="connsiteX8" fmla="*/ 1390650 w 2238375"/>
              <a:gd name="connsiteY8" fmla="*/ 59648 h 4845600"/>
              <a:gd name="connsiteX9" fmla="*/ 265628 w 2238375"/>
              <a:gd name="connsiteY9" fmla="*/ 0 h 4845600"/>
              <a:gd name="connsiteX10" fmla="*/ 1972747 w 2238375"/>
              <a:gd name="connsiteY10" fmla="*/ 0 h 4845600"/>
              <a:gd name="connsiteX11" fmla="*/ 2238375 w 2238375"/>
              <a:gd name="connsiteY11" fmla="*/ 265628 h 4845600"/>
              <a:gd name="connsiteX12" fmla="*/ 2238375 w 2238375"/>
              <a:gd name="connsiteY12" fmla="*/ 4579972 h 4845600"/>
              <a:gd name="connsiteX13" fmla="*/ 1972747 w 2238375"/>
              <a:gd name="connsiteY13" fmla="*/ 4845600 h 4845600"/>
              <a:gd name="connsiteX14" fmla="*/ 265628 w 2238375"/>
              <a:gd name="connsiteY14" fmla="*/ 4845600 h 4845600"/>
              <a:gd name="connsiteX15" fmla="*/ 0 w 2238375"/>
              <a:gd name="connsiteY15" fmla="*/ 4579972 h 4845600"/>
              <a:gd name="connsiteX16" fmla="*/ 0 w 2238375"/>
              <a:gd name="connsiteY16" fmla="*/ 265628 h 4845600"/>
              <a:gd name="connsiteX17" fmla="*/ 265628 w 2238375"/>
              <a:gd name="connsiteY17" fmla="*/ 0 h 48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8375" h="4845600">
                <a:moveTo>
                  <a:pt x="840582" y="59648"/>
                </a:moveTo>
                <a:cubicBezTo>
                  <a:pt x="794224" y="59648"/>
                  <a:pt x="754449" y="87834"/>
                  <a:pt x="737458" y="128003"/>
                </a:cubicBezTo>
                <a:lnTo>
                  <a:pt x="728663" y="171567"/>
                </a:lnTo>
                <a:lnTo>
                  <a:pt x="737458" y="215130"/>
                </a:lnTo>
                <a:cubicBezTo>
                  <a:pt x="754449" y="255299"/>
                  <a:pt x="794224" y="283485"/>
                  <a:pt x="840582" y="283485"/>
                </a:cubicBezTo>
                <a:lnTo>
                  <a:pt x="1390649" y="283486"/>
                </a:lnTo>
                <a:cubicBezTo>
                  <a:pt x="1452460" y="283486"/>
                  <a:pt x="1502568" y="233378"/>
                  <a:pt x="1502568" y="171567"/>
                </a:cubicBezTo>
                <a:lnTo>
                  <a:pt x="1502569" y="171567"/>
                </a:lnTo>
                <a:cubicBezTo>
                  <a:pt x="1502569" y="109756"/>
                  <a:pt x="1452461" y="59648"/>
                  <a:pt x="1390650" y="59648"/>
                </a:cubicBezTo>
                <a:close/>
                <a:moveTo>
                  <a:pt x="265628" y="0"/>
                </a:moveTo>
                <a:lnTo>
                  <a:pt x="1972747" y="0"/>
                </a:lnTo>
                <a:cubicBezTo>
                  <a:pt x="2119449" y="0"/>
                  <a:pt x="2238375" y="118926"/>
                  <a:pt x="2238375" y="265628"/>
                </a:cubicBezTo>
                <a:lnTo>
                  <a:pt x="2238375" y="4579972"/>
                </a:lnTo>
                <a:cubicBezTo>
                  <a:pt x="2238375" y="4726674"/>
                  <a:pt x="2119449" y="4845600"/>
                  <a:pt x="1972747" y="4845600"/>
                </a:cubicBezTo>
                <a:lnTo>
                  <a:pt x="265628" y="4845600"/>
                </a:lnTo>
                <a:cubicBezTo>
                  <a:pt x="118926" y="4845600"/>
                  <a:pt x="0" y="4726674"/>
                  <a:pt x="0" y="4579972"/>
                </a:cubicBezTo>
                <a:lnTo>
                  <a:pt x="0" y="265628"/>
                </a:lnTo>
                <a:cubicBezTo>
                  <a:pt x="0" y="118926"/>
                  <a:pt x="118926" y="0"/>
                  <a:pt x="265628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flat" cmpd="sng" algn="ctr">
            <a:solidFill>
              <a:schemeClr val="accent1"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标题 1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Pipeline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3073400" y="2608580"/>
            <a:ext cx="4653280" cy="21729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Includes all major stages of the project workflow: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Data Cleaning to remove inconsistencies and prepare EEG-like signals.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Feature Engineering including biologically inspired metrics (Total_Input_Power, Synapse_Ratio).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Model Training using Decision Tree, Random Forest, and Gradient Boosting.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rediction Module enabling real-time state classification of the bio-computer.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This pipeline ensures that the dataset is processed systematically from raw signals to deployable predictions.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3991134" y="1763266"/>
            <a:ext cx="2950210" cy="30010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FF"/>
                </a:solidFill>
                <a:latin typeface="+mn-ea"/>
                <a:cs typeface="+mn-ea"/>
              </a:rPr>
              <a:t>Pipeline Components</a:t>
            </a:r>
            <a:endParaRPr lang="zh-CN" altLang="en-US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7971155" y="2388870"/>
            <a:ext cx="2903855" cy="23926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A complete end-to-end machine learning pipeline was developed, covering extraction, learning, and prediction.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The pipeline supports: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Consistent preprocessing for all models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Reproducible training and evaluation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Direct integration with the real-time demo in Python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>
                <a:solidFill>
                  <a:schemeClr val="accent6"/>
                </a:solidFill>
                <a:latin typeface="+mn-ea"/>
                <a:cs typeface="+mn-ea"/>
                <a:sym typeface="+mn-ea"/>
              </a:rPr>
              <a:t>This design aligns with industry-standard ML workflows and demonstrates full lifecycle implementation.</a:t>
            </a:r>
            <a:endParaRPr lang="en-US" altLang="zh-CN" sz="1100">
              <a:solidFill>
                <a:schemeClr val="accent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7857017" y="1762631"/>
            <a:ext cx="2948608" cy="30010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FFFFFF"/>
                </a:solidFill>
                <a:latin typeface="+mn-ea"/>
                <a:cs typeface="+mn-ea"/>
              </a:rPr>
              <a:t>Pipeline Type</a:t>
            </a:r>
            <a:endParaRPr lang="zh-CN" altLang="en-US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1" name="圆角矩形 20"/>
          <p:cNvSpPr/>
          <p:nvPr>
            <p:custDataLst>
              <p:tags r:id="rId11"/>
            </p:custDataLst>
          </p:nvPr>
        </p:nvSpPr>
        <p:spPr>
          <a:xfrm>
            <a:off x="9083368" y="801342"/>
            <a:ext cx="724836" cy="724836"/>
          </a:xfrm>
          <a:prstGeom prst="roundRect">
            <a:avLst/>
          </a:prstGeom>
          <a:noFill/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 descr="343439383331313b343532303032303bb8f6c8cbd0c5cfa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0473" y="1020672"/>
            <a:ext cx="330627" cy="330627"/>
          </a:xfrm>
          <a:prstGeom prst="rect">
            <a:avLst/>
          </a:prstGeom>
          <a:effectLst/>
        </p:spPr>
      </p:pic>
      <p:sp>
        <p:nvSpPr>
          <p:cNvPr id="23" name="圆角矩形 22"/>
          <p:cNvSpPr/>
          <p:nvPr>
            <p:custDataLst>
              <p:tags r:id="rId15"/>
            </p:custDataLst>
          </p:nvPr>
        </p:nvSpPr>
        <p:spPr>
          <a:xfrm>
            <a:off x="5103186" y="801342"/>
            <a:ext cx="724836" cy="724836"/>
          </a:xfrm>
          <a:prstGeom prst="roundRect">
            <a:avLst/>
          </a:prstGeom>
          <a:noFill/>
          <a:ln w="25400">
            <a:solidFill>
              <a:srgbClr val="FFFFFF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 descr="343439383331313b343532303033323bd3a6d3c3b9dcc0ed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00291" y="1020672"/>
            <a:ext cx="330627" cy="330627"/>
          </a:xfrm>
          <a:prstGeom prst="rect">
            <a:avLst/>
          </a:prstGeom>
          <a:effectLst/>
        </p:spPr>
      </p:pic>
    </p:spTree>
    <p:custDataLst>
      <p:tags r:id="rId1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Next Steps</a:t>
            </a:r>
            <a:endParaRPr lang="zh-CN" altLang="en-US"/>
          </a:p>
        </p:txBody>
      </p:sp>
      <p:pic>
        <p:nvPicPr>
          <p:cNvPr id="2" name="图片 1" descr="424228647\74a8cc855e2cbe53b0a84ed7aaffe59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35243"/>
          <a:stretch>
            <a:fillRect/>
          </a:stretch>
        </p:blipFill>
        <p:spPr>
          <a:xfrm>
            <a:off x="0" y="1713865"/>
            <a:ext cx="4317365" cy="4118610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" name="图片 2" descr="/data/temp/abffa1d1-d23b-11f0-8b57-96c79b2fef0f.jpg@base@tag=imgScale&amp;m=1&amp;w=952&amp;h=855&amp;q=95abffa1d1-d23b-11f0-8b57-96c79b2fef0f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15739" r="10049"/>
          <a:stretch>
            <a:fillRect/>
          </a:stretch>
        </p:blipFill>
        <p:spPr>
          <a:xfrm>
            <a:off x="0" y="2141855"/>
            <a:ext cx="3429635" cy="3079750"/>
          </a:xfrm>
          <a:prstGeom prst="rect">
            <a:avLst/>
          </a:prstGeom>
          <a:solidFill>
            <a:srgbClr val="FFFFFF">
              <a:alpha val="0"/>
            </a:srgbClr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边界"/>
          <p:cNvSpPr/>
          <p:nvPr>
            <p:custDataLst>
              <p:tags r:id="rId6"/>
            </p:custDataLst>
          </p:nvPr>
        </p:nvSpPr>
        <p:spPr>
          <a:xfrm>
            <a:off x="3813253" y="1524635"/>
            <a:ext cx="7013774" cy="4572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3816428" y="1524635"/>
            <a:ext cx="2066577" cy="109425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5400">
                <a:solidFill>
                  <a:schemeClr val="accent1">
                    <a:alpha val="42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5400" dirty="0">
              <a:solidFill>
                <a:schemeClr val="accent1">
                  <a:alpha val="42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>
            <a:off x="3813253" y="2711615"/>
            <a:ext cx="2071658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3813888" y="2894520"/>
            <a:ext cx="2066577" cy="4680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9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Integrate Data</a:t>
            </a:r>
            <a:endParaRPr lang="zh-CN" altLang="en-US" sz="19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3813253" y="3361945"/>
            <a:ext cx="2071658" cy="1552156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Bring real wet-lab MEA recordings into the current framework.</a:t>
            </a:r>
            <a:endParaRPr lang="en-US" altLang="zh-CN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6282476" y="1524000"/>
            <a:ext cx="2069117" cy="109425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5400">
                <a:solidFill>
                  <a:schemeClr val="accent1">
                    <a:alpha val="42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5400" dirty="0">
              <a:solidFill>
                <a:schemeClr val="accent1">
                  <a:alpha val="42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12"/>
            </p:custDataLst>
          </p:nvPr>
        </p:nvCxnSpPr>
        <p:spPr>
          <a:xfrm>
            <a:off x="6282476" y="2711615"/>
            <a:ext cx="2070388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6282476" y="2894520"/>
            <a:ext cx="2069117" cy="4680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9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Implement DL</a:t>
            </a:r>
            <a:endParaRPr lang="zh-CN" altLang="en-US" sz="19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4"/>
            </p:custDataLst>
          </p:nvPr>
        </p:nvSpPr>
        <p:spPr>
          <a:xfrm>
            <a:off x="6282476" y="3361945"/>
            <a:ext cx="2071658" cy="155088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Use LSTM-based deep learning models to capture temporal patterns.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5"/>
            </p:custDataLst>
          </p:nvPr>
        </p:nvSpPr>
        <p:spPr>
          <a:xfrm>
            <a:off x="8751699" y="1524000"/>
            <a:ext cx="2070388" cy="109425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5400">
                <a:solidFill>
                  <a:schemeClr val="accent1">
                    <a:alpha val="42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5400" dirty="0">
              <a:solidFill>
                <a:schemeClr val="accent1">
                  <a:alpha val="42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16"/>
            </p:custDataLst>
          </p:nvPr>
        </p:nvCxnSpPr>
        <p:spPr>
          <a:xfrm>
            <a:off x="8751699" y="2711615"/>
            <a:ext cx="2070388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17"/>
            </p:custDataLst>
          </p:nvPr>
        </p:nvSpPr>
        <p:spPr>
          <a:xfrm>
            <a:off x="8751699" y="2894520"/>
            <a:ext cx="2069752" cy="4680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9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Build Dashboard</a:t>
            </a:r>
            <a:endParaRPr lang="zh-CN" altLang="en-US" sz="19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8752334" y="3362580"/>
            <a:ext cx="2071658" cy="154961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Create a Streamlit dashboard for real-time state visualization.</a:t>
            </a:r>
            <a:endParaRPr lang="en-US" altLang="zh-CN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1d02d16c6536f49dfeadff7f7a627eb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73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30930" y="506730"/>
            <a:ext cx="47929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  <a:endParaRPr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5db1b230d3f95504f1ac887dbe8fe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60" y="628015"/>
            <a:ext cx="9032875" cy="493141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schemeClr val="bg1">
                <a:alpha val="40000"/>
              </a:scheme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>
              <a:rot lat="0" lon="0" rev="0"/>
            </a:lightRig>
          </a:scene3d>
          <a:sp3d prstMaterial="dkEdge"/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467360" y="-74295"/>
            <a:ext cx="5215255" cy="768985"/>
          </a:xfrm>
        </p:spPr>
        <p:txBody>
          <a:bodyPr/>
          <a:lstStyle/>
          <a:p>
            <a:r>
              <a:rPr lang="en-US" altLang="zh-CN"/>
              <a:t>Problem Statement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22935" y="667385"/>
            <a:ext cx="9815830" cy="4302125"/>
          </a:xfrm>
        </p:spPr>
        <p:txBody>
          <a:bodyPr>
            <a:normAutofit/>
          </a:bodyPr>
          <a:lstStyle/>
          <a:p>
            <a:r>
              <a:rPr lang="en-US" altLang="zh-CN" sz="2000"/>
              <a:t>Goal: Build a predictive system that simulates the computational states of an organoid bio-computer.</a:t>
            </a:r>
            <a:br>
              <a:rPr lang="en-US" altLang="zh-CN" sz="2000"/>
            </a:br>
            <a:r>
              <a:rPr lang="en-US" altLang="zh-CN" sz="2000"/>
              <a:t>	Real MEA (Micro-Electrode Array) organoid signals are difficult to obtain.</a:t>
            </a:r>
            <a:br>
              <a:rPr lang="en-US" altLang="zh-CN" sz="2000"/>
            </a:br>
            <a:r>
              <a:rPr lang="en-US" altLang="zh-CN" sz="2000"/>
              <a:t>	Solution: Use public EEG data as a biological signal proxy.</a:t>
            </a:r>
            <a:br>
              <a:rPr lang="en-US" altLang="zh-CN" sz="2000"/>
            </a:br>
            <a:r>
              <a:rPr lang="en-US" altLang="zh-CN" sz="2000"/>
              <a:t>	Task: Classify organoid states into:</a:t>
            </a:r>
            <a:br>
              <a:rPr lang="en-US" altLang="zh-CN" sz="2000"/>
            </a:br>
            <a:r>
              <a:rPr lang="en-US" altLang="zh-CN" sz="2000"/>
              <a:t>	Active (computing / processing)</a:t>
            </a:r>
            <a:br>
              <a:rPr lang="en-US" altLang="zh-CN" sz="2000"/>
            </a:br>
            <a:r>
              <a:rPr lang="en-US" altLang="zh-CN" sz="2000"/>
              <a:t>	Inactive (resting / standby)</a:t>
            </a:r>
            <a:br>
              <a:rPr lang="en-US" altLang="zh-CN" sz="2000"/>
            </a:br>
            <a:r>
              <a:rPr lang="en-US" altLang="zh-CN" sz="2000"/>
              <a:t>Follows the full data science pipeline: EXTRACT </a:t>
            </a:r>
            <a:r>
              <a:rPr lang="en-US" altLang="en-US" sz="2000"/>
              <a:t>→</a:t>
            </a:r>
            <a:r>
              <a:rPr lang="en-US" altLang="zh-CN" sz="2000"/>
              <a:t> LEARN </a:t>
            </a:r>
            <a:r>
              <a:rPr lang="en-US" altLang="en-US" sz="2000"/>
              <a:t>→</a:t>
            </a:r>
            <a:r>
              <a:rPr lang="en-US" altLang="zh-CN" sz="2000"/>
              <a:t> PREDICT</a:t>
            </a:r>
            <a:endParaRPr lang="en-US" altLang="zh-CN" sz="2000"/>
          </a:p>
        </p:txBody>
      </p:sp>
      <p:pic>
        <p:nvPicPr>
          <p:cNvPr id="2" name="图片 1" descr="cd860a5620aa4dacaf5f3da2f76b9cb4"/>
          <p:cNvPicPr>
            <a:picLocks noChangeAspect="1"/>
          </p:cNvPicPr>
          <p:nvPr/>
        </p:nvPicPr>
        <p:blipFill>
          <a:blip r:embed="rId3"/>
          <a:srcRect t="9256" r="264" b="9425"/>
          <a:stretch>
            <a:fillRect/>
          </a:stretch>
        </p:blipFill>
        <p:spPr>
          <a:xfrm>
            <a:off x="622935" y="3790950"/>
            <a:ext cx="9820275" cy="292163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593725" y="195580"/>
            <a:ext cx="5628640" cy="1141095"/>
          </a:xfrm>
        </p:spPr>
        <p:txBody>
          <a:bodyPr/>
          <a:lstStyle/>
          <a:p>
            <a:r>
              <a:rPr lang="en-US" altLang="zh-CN"/>
              <a:t>Data Source &amp; Sampling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52145" y="1706880"/>
            <a:ext cx="4906645" cy="4282440"/>
          </a:xfrm>
        </p:spPr>
        <p:txBody>
          <a:bodyPr>
            <a:normAutofit fontScale="90000"/>
          </a:bodyPr>
          <a:lstStyle/>
          <a:p>
            <a:r>
              <a:rPr lang="en-US" altLang="zh-CN" sz="2220"/>
              <a:t>Dataset: mental-state.csv from Kaggle (Public CSV requirement met).</a:t>
            </a:r>
            <a:br>
              <a:rPr lang="en-US" altLang="zh-CN" sz="2220"/>
            </a:br>
            <a:r>
              <a:rPr lang="en-US" altLang="zh-CN" sz="2220"/>
              <a:t>	Sampled 150 rows to meet bonus requirement:</a:t>
            </a:r>
            <a:br>
              <a:rPr lang="en-US" altLang="zh-CN" sz="2220"/>
            </a:br>
            <a:r>
              <a:rPr lang="en-US" altLang="zh-CN" sz="2220"/>
              <a:t>	(Bonus: 100 &lt; rows &lt; 200)</a:t>
            </a:r>
            <a:br>
              <a:rPr lang="en-US" altLang="zh-CN" sz="2220"/>
            </a:br>
            <a:r>
              <a:rPr lang="en-US" altLang="zh-CN" sz="2220"/>
              <a:t>	Selected 12 numerical columns + 1 target column.</a:t>
            </a:r>
            <a:br>
              <a:rPr lang="en-US" altLang="zh-CN" sz="2220"/>
            </a:br>
            <a:r>
              <a:rPr lang="en-US" altLang="zh-CN" sz="2220"/>
              <a:t>	Renamed features into biologically-inspired names:</a:t>
            </a:r>
            <a:br>
              <a:rPr lang="en-US" altLang="zh-CN" sz="2220"/>
            </a:br>
            <a:r>
              <a:rPr lang="en-US" altLang="zh-CN" sz="2220"/>
              <a:t>	Neuron_Input_, Synapse_Activity_, Metabolic_Rate_, Ion_Channel_Flux_, Membrane_Potential</a:t>
            </a:r>
            <a:endParaRPr lang="en-US" altLang="zh-CN" sz="2220"/>
          </a:p>
        </p:txBody>
      </p:sp>
      <p:pic>
        <p:nvPicPr>
          <p:cNvPr id="2" name="图片 1" descr="13501610bc1c271e92a494f3df6ed04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162560"/>
            <a:ext cx="5281295" cy="28803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04180" y="3198495"/>
            <a:ext cx="571500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dataset provides a lightweight 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06135" y="3760470"/>
            <a:ext cx="4911090" cy="1477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chemeClr val="accent1"/>
                </a:solidFill>
              </a:rPr>
              <a:t>biological signal proxy suitable for modeling organoid-like computational states.</a:t>
            </a:r>
            <a:endParaRPr lang="en-US" altLang="zh-CN" sz="2800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5643" y="508000"/>
            <a:ext cx="3621685" cy="2425700"/>
          </a:xfrm>
        </p:spPr>
        <p:txBody>
          <a:bodyPr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spc="300" dirty="0">
                <a:solidFill>
                  <a:schemeClr val="tx1"/>
                </a:solidFill>
                <a:uFillTx/>
              </a:rPr>
              <a:t>Feature Engineering (Bonus Completed)</a:t>
            </a:r>
            <a:endParaRPr lang="en-US" altLang="zh-CN" sz="3600" spc="300" dirty="0">
              <a:solidFill>
                <a:schemeClr val="tx1"/>
              </a:solidFill>
              <a:uFillTx/>
            </a:endParaRPr>
          </a:p>
        </p:txBody>
      </p:sp>
      <p:sp>
        <p:nvSpPr>
          <p:cNvPr id="36" name="任意多边形: 形状 35"/>
          <p:cNvSpPr/>
          <p:nvPr>
            <p:custDataLst>
              <p:tags r:id="rId2"/>
            </p:custDataLst>
          </p:nvPr>
        </p:nvSpPr>
        <p:spPr>
          <a:xfrm flipH="1" flipV="1">
            <a:off x="-9526" y="3524662"/>
            <a:ext cx="4352925" cy="3342863"/>
          </a:xfrm>
          <a:custGeom>
            <a:avLst/>
            <a:gdLst>
              <a:gd name="connsiteX0" fmla="*/ 0 w 4114800"/>
              <a:gd name="connsiteY0" fmla="*/ 3333338 h 3333338"/>
              <a:gd name="connsiteX1" fmla="*/ 1031177 w 4114800"/>
              <a:gd name="connsiteY1" fmla="*/ 0 h 3333338"/>
              <a:gd name="connsiteX2" fmla="*/ 4114800 w 4114800"/>
              <a:gd name="connsiteY2" fmla="*/ 0 h 3333338"/>
              <a:gd name="connsiteX3" fmla="*/ 4114800 w 4114800"/>
              <a:gd name="connsiteY3" fmla="*/ 3327830 h 3333338"/>
              <a:gd name="connsiteX4" fmla="*/ 0 w 4114800"/>
              <a:gd name="connsiteY4" fmla="*/ 3333338 h 3333338"/>
              <a:gd name="connsiteX0-1" fmla="*/ 0 w 4333875"/>
              <a:gd name="connsiteY0-2" fmla="*/ 3333338 h 3333338"/>
              <a:gd name="connsiteX1-3" fmla="*/ 1031177 w 4333875"/>
              <a:gd name="connsiteY1-4" fmla="*/ 0 h 3333338"/>
              <a:gd name="connsiteX2-5" fmla="*/ 4114800 w 4333875"/>
              <a:gd name="connsiteY2-6" fmla="*/ 0 h 3333338"/>
              <a:gd name="connsiteX3-7" fmla="*/ 4333875 w 4333875"/>
              <a:gd name="connsiteY3-8" fmla="*/ 3327830 h 3333338"/>
              <a:gd name="connsiteX4-9" fmla="*/ 0 w 4333875"/>
              <a:gd name="connsiteY4-10" fmla="*/ 3333338 h 3333338"/>
              <a:gd name="connsiteX0-11" fmla="*/ 0 w 4352925"/>
              <a:gd name="connsiteY0-12" fmla="*/ 3333338 h 3333338"/>
              <a:gd name="connsiteX1-13" fmla="*/ 1031177 w 4352925"/>
              <a:gd name="connsiteY1-14" fmla="*/ 0 h 3333338"/>
              <a:gd name="connsiteX2-15" fmla="*/ 4352925 w 4352925"/>
              <a:gd name="connsiteY2-16" fmla="*/ 0 h 3333338"/>
              <a:gd name="connsiteX3-17" fmla="*/ 4333875 w 4352925"/>
              <a:gd name="connsiteY3-18" fmla="*/ 3327830 h 3333338"/>
              <a:gd name="connsiteX4-19" fmla="*/ 0 w 4352925"/>
              <a:gd name="connsiteY4-20" fmla="*/ 3333338 h 3333338"/>
              <a:gd name="connsiteX0-21" fmla="*/ 0 w 4352925"/>
              <a:gd name="connsiteY0-22" fmla="*/ 3333338 h 3333338"/>
              <a:gd name="connsiteX1-23" fmla="*/ 1031177 w 4352925"/>
              <a:gd name="connsiteY1-24" fmla="*/ 0 h 3333338"/>
              <a:gd name="connsiteX2-25" fmla="*/ 4352925 w 4352925"/>
              <a:gd name="connsiteY2-26" fmla="*/ 0 h 3333338"/>
              <a:gd name="connsiteX3-27" fmla="*/ 4352925 w 4352925"/>
              <a:gd name="connsiteY3-28" fmla="*/ 3327830 h 3333338"/>
              <a:gd name="connsiteX4-29" fmla="*/ 0 w 4352925"/>
              <a:gd name="connsiteY4-30" fmla="*/ 3333338 h 3333338"/>
              <a:gd name="connsiteX0-31" fmla="*/ 0 w 4352925"/>
              <a:gd name="connsiteY0-32" fmla="*/ 3333338 h 3333338"/>
              <a:gd name="connsiteX1-33" fmla="*/ 1031177 w 4352925"/>
              <a:gd name="connsiteY1-34" fmla="*/ 0 h 3333338"/>
              <a:gd name="connsiteX2-35" fmla="*/ 4343400 w 4352925"/>
              <a:gd name="connsiteY2-36" fmla="*/ 19050 h 3333338"/>
              <a:gd name="connsiteX3-37" fmla="*/ 4352925 w 4352925"/>
              <a:gd name="connsiteY3-38" fmla="*/ 3327830 h 3333338"/>
              <a:gd name="connsiteX4-39" fmla="*/ 0 w 4352925"/>
              <a:gd name="connsiteY4-40" fmla="*/ 3333338 h 3333338"/>
              <a:gd name="connsiteX0-41" fmla="*/ 0 w 4352925"/>
              <a:gd name="connsiteY0-42" fmla="*/ 3342863 h 3342863"/>
              <a:gd name="connsiteX1-43" fmla="*/ 1031177 w 4352925"/>
              <a:gd name="connsiteY1-44" fmla="*/ 9525 h 3342863"/>
              <a:gd name="connsiteX2-45" fmla="*/ 4343400 w 4352925"/>
              <a:gd name="connsiteY2-46" fmla="*/ 0 h 3342863"/>
              <a:gd name="connsiteX3-47" fmla="*/ 4352925 w 4352925"/>
              <a:gd name="connsiteY3-48" fmla="*/ 3337355 h 3342863"/>
              <a:gd name="connsiteX4-49" fmla="*/ 0 w 4352925"/>
              <a:gd name="connsiteY4-50" fmla="*/ 3342863 h 33428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52925" h="3342863">
                <a:moveTo>
                  <a:pt x="0" y="3342863"/>
                </a:moveTo>
                <a:lnTo>
                  <a:pt x="1031177" y="9525"/>
                </a:lnTo>
                <a:lnTo>
                  <a:pt x="4343400" y="0"/>
                </a:lnTo>
                <a:lnTo>
                  <a:pt x="4352925" y="3337355"/>
                </a:lnTo>
                <a:lnTo>
                  <a:pt x="0" y="33428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/data/temp/acfbde16-d23b-11f0-8b57-96c79b2fef0f.jpgacfbde16-d23b-11f0-8b57-96c79b2fef0f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60" r="160"/>
          <a:stretch>
            <a:fillRect/>
          </a:stretch>
        </p:blipFill>
        <p:spPr>
          <a:xfrm>
            <a:off x="4356100" y="0"/>
            <a:ext cx="7835900" cy="3521075"/>
          </a:xfrm>
          <a:custGeom>
            <a:avLst/>
            <a:gdLst>
              <a:gd name="connsiteX0" fmla="*/ 1092200 w 7835900"/>
              <a:gd name="connsiteY0" fmla="*/ 0 h 3530600"/>
              <a:gd name="connsiteX1" fmla="*/ 7835900 w 7835900"/>
              <a:gd name="connsiteY1" fmla="*/ 0 h 3530600"/>
              <a:gd name="connsiteX2" fmla="*/ 7835900 w 7835900"/>
              <a:gd name="connsiteY2" fmla="*/ 3520110 h 3530600"/>
              <a:gd name="connsiteX3" fmla="*/ 0 w 7835900"/>
              <a:gd name="connsiteY3" fmla="*/ 3530600 h 35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5900" h="3530600">
                <a:moveTo>
                  <a:pt x="1092200" y="0"/>
                </a:moveTo>
                <a:lnTo>
                  <a:pt x="7835900" y="0"/>
                </a:lnTo>
                <a:lnTo>
                  <a:pt x="7835900" y="3520110"/>
                </a:lnTo>
                <a:lnTo>
                  <a:pt x="0" y="353060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>
                <a:alpha val="20000"/>
              </a:schemeClr>
            </a:solidFill>
          </a:ln>
        </p:spPr>
      </p:pic>
      <p:sp>
        <p:nvSpPr>
          <p:cNvPr id="4" name="标题"/>
          <p:cNvSpPr txBox="1"/>
          <p:nvPr>
            <p:custDataLst>
              <p:tags r:id="rId5"/>
            </p:custDataLst>
          </p:nvPr>
        </p:nvSpPr>
        <p:spPr>
          <a:xfrm>
            <a:off x="514985" y="4578350"/>
            <a:ext cx="3218180" cy="15297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>
              <a:defRPr sz="2800" b="1" kern="0">
                <a:solidFill>
                  <a:schemeClr val="accent1"/>
                </a:solidFill>
                <a:latin typeface="+中文正文" charset="0"/>
              </a:defRPr>
            </a:lvl1pPr>
          </a:lstStyle>
          <a:p>
            <a:r>
              <a:rPr lang="en-US" altLang="zh-CN" sz="1400" dirty="0">
                <a:solidFill>
                  <a:srgbClr val="FFFFFF"/>
                </a:solidFill>
              </a:rPr>
              <a:t>1. Total_Input_Power</a:t>
            </a:r>
            <a:endParaRPr lang="en-US" altLang="zh-CN" sz="1400" dirty="0">
              <a:solidFill>
                <a:srgbClr val="FFFFFF"/>
              </a:solidFill>
            </a:endParaRPr>
          </a:p>
          <a:p>
            <a:r>
              <a:rPr lang="en-US" altLang="zh-CN" sz="1400" dirty="0">
                <a:solidFill>
                  <a:srgbClr val="FFFFFF"/>
                </a:solidFill>
              </a:rPr>
              <a:t>	•	Sum of four neural input channels.</a:t>
            </a:r>
            <a:endParaRPr lang="en-US" altLang="zh-CN" sz="1400" dirty="0">
              <a:solidFill>
                <a:srgbClr val="FFFFFF"/>
              </a:solidFill>
            </a:endParaRPr>
          </a:p>
          <a:p>
            <a:r>
              <a:rPr lang="en-US" altLang="zh-CN" sz="1400" dirty="0">
                <a:solidFill>
                  <a:srgbClr val="FFFFFF"/>
                </a:solidFill>
              </a:rPr>
              <a:t>	•	Represents aggregated energy entering the organoid.</a:t>
            </a:r>
            <a:endParaRPr lang="en-US" altLang="zh-CN" sz="1400" dirty="0">
              <a:solidFill>
                <a:srgbClr val="FFFFFF"/>
              </a:solidFill>
            </a:endParaRPr>
          </a:p>
          <a:p>
            <a:endParaRPr lang="en-US" altLang="zh-CN" sz="1400" dirty="0">
              <a:solidFill>
                <a:srgbClr val="FFFFFF"/>
              </a:solidFill>
            </a:endParaRPr>
          </a:p>
        </p:txBody>
      </p:sp>
      <p:sp>
        <p:nvSpPr>
          <p:cNvPr id="6" name="正文"/>
          <p:cNvSpPr txBox="1"/>
          <p:nvPr>
            <p:custDataLst>
              <p:tags r:id="rId6"/>
            </p:custDataLst>
          </p:nvPr>
        </p:nvSpPr>
        <p:spPr>
          <a:xfrm>
            <a:off x="4539615" y="4735195"/>
            <a:ext cx="3275330" cy="13335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2. Synapse_Ratio</a:t>
            </a:r>
            <a:endParaRPr lang="en-US" altLang="zh-CN" sz="1300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n-cs"/>
            </a:endParaRPr>
          </a:p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Alpha / Beta synaptic activity ratio.</a:t>
            </a:r>
            <a:endParaRPr lang="en-US" altLang="zh-CN" sz="1300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n-cs"/>
            </a:endParaRPr>
          </a:p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Indicates network stability and excitatory balance.</a:t>
            </a:r>
            <a:endParaRPr lang="en-US" altLang="zh-CN" sz="1300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n-cs"/>
            </a:endParaRPr>
          </a:p>
        </p:txBody>
      </p:sp>
      <p:pic>
        <p:nvPicPr>
          <p:cNvPr id="13" name="图片 3" descr="32313538333935363b32313538333934333bb6d4bbb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690" y="4074414"/>
            <a:ext cx="504030" cy="504030"/>
          </a:xfrm>
          <a:prstGeom prst="rect">
            <a:avLst/>
          </a:prstGeom>
        </p:spPr>
      </p:pic>
      <p:sp>
        <p:nvSpPr>
          <p:cNvPr id="15" name="正文"/>
          <p:cNvSpPr txBox="1"/>
          <p:nvPr>
            <p:custDataLst>
              <p:tags r:id="rId10"/>
            </p:custDataLst>
          </p:nvPr>
        </p:nvSpPr>
        <p:spPr>
          <a:xfrm>
            <a:off x="8705215" y="4900295"/>
            <a:ext cx="2537460" cy="12350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➡</a:t>
            </a:r>
            <a:r>
              <a:rPr lang="en-US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️</a:t>
            </a:r>
            <a:r>
              <a:rPr lang="en-US" altLang="zh-CN" sz="13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 Final dataset structure: 150 rows </a:t>
            </a:r>
            <a:r>
              <a:rPr lang="en-US" altLang="en-US" sz="13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×</a:t>
            </a:r>
            <a:r>
              <a:rPr lang="en-US" altLang="zh-CN" sz="13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 15 columns</a:t>
            </a:r>
            <a:endParaRPr lang="en-US" altLang="zh-CN" sz="1300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n-cs"/>
            </a:endParaRPr>
          </a:p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3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(Bonus: 10 &lt; columns &lt; 20)</a:t>
            </a:r>
            <a:endParaRPr lang="en-US" altLang="zh-CN" sz="1300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n-cs"/>
            </a:endParaRPr>
          </a:p>
        </p:txBody>
      </p:sp>
      <p:pic>
        <p:nvPicPr>
          <p:cNvPr id="19" name="图片 13" descr="32313538333935363b32313538333934373bcec4bcfebcd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8798" y="4075684"/>
            <a:ext cx="504030" cy="504030"/>
          </a:xfrm>
          <a:prstGeom prst="rect">
            <a:avLst/>
          </a:prstGeom>
        </p:spPr>
      </p:pic>
      <p:pic>
        <p:nvPicPr>
          <p:cNvPr id="20" name="图片 10" descr="32313538333935363b32313538333934323bb4a2b4e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31161" y="4056632"/>
            <a:ext cx="504238" cy="5042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65145" y="3576320"/>
            <a:ext cx="470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To satisfy the “Engineer ≥ 2 features” requirement:</a:t>
            </a:r>
            <a:endParaRPr lang="en-US" altLang="zh-CN"/>
          </a:p>
        </p:txBody>
      </p:sp>
    </p:spTree>
    <p:custDataLst>
      <p:tags r:id="rId1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1090930" y="454025"/>
            <a:ext cx="4305935" cy="1169670"/>
          </a:xfrm>
        </p:spPr>
        <p:txBody>
          <a:bodyPr/>
          <a:lstStyle/>
          <a:p>
            <a:r>
              <a:rPr lang="en-US" altLang="zh-CN"/>
              <a:t>Label Cleaning</a:t>
            </a:r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30555" y="2853690"/>
            <a:ext cx="9274810" cy="3703955"/>
          </a:xfrm>
        </p:spPr>
        <p:txBody>
          <a:bodyPr>
            <a:normAutofit/>
          </a:bodyPr>
          <a:lstStyle/>
          <a:p>
            <a:r>
              <a:rPr lang="en-US" altLang="zh-CN" sz="3110"/>
              <a:t>Original label inconsistent (1 / 2 or other variants).</a:t>
            </a:r>
            <a:br>
              <a:rPr lang="en-US" altLang="zh-CN" sz="3110"/>
            </a:br>
            <a:r>
              <a:rPr lang="en-US" altLang="zh-CN" sz="3110"/>
              <a:t>	Cleaned to binary classification:</a:t>
            </a:r>
            <a:br>
              <a:rPr lang="en-US" altLang="zh-CN" sz="3110"/>
            </a:br>
            <a:r>
              <a:rPr lang="en-US" altLang="zh-CN" sz="3110"/>
              <a:t>	0 = Inactive</a:t>
            </a:r>
            <a:br>
              <a:rPr lang="en-US" altLang="zh-CN" sz="3110"/>
            </a:br>
            <a:r>
              <a:rPr lang="en-US" altLang="zh-CN" sz="3110"/>
              <a:t>	1 = Active</a:t>
            </a:r>
            <a:br>
              <a:rPr lang="en-US" altLang="zh-CN" sz="3110"/>
            </a:br>
            <a:r>
              <a:rPr lang="en-US" altLang="zh-CN" sz="3110"/>
              <a:t>	Stored in Bio_Computer_State column.</a:t>
            </a:r>
            <a:endParaRPr lang="en-US" altLang="zh-CN" sz="3110"/>
          </a:p>
        </p:txBody>
      </p:sp>
      <p:pic>
        <p:nvPicPr>
          <p:cNvPr id="10" name="图片 9" descr="/data/temp/ad0a7b3d-d23b-11f0-96fe-06e2c060b65a.jpgad0a7b3d-d23b-11f0-96fe-06e2c060b65a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706" b="706"/>
          <a:stretch>
            <a:fillRect/>
          </a:stretch>
        </p:blipFill>
        <p:spPr>
          <a:xfrm>
            <a:off x="6558281" y="166154"/>
            <a:ext cx="4259186" cy="1965513"/>
          </a:xfrm>
          <a:custGeom>
            <a:avLst/>
            <a:gdLst>
              <a:gd name="connsiteX0" fmla="*/ 0 w 4258967"/>
              <a:gd name="connsiteY0" fmla="*/ 0 h 1965412"/>
              <a:gd name="connsiteX1" fmla="*/ 4258967 w 4258967"/>
              <a:gd name="connsiteY1" fmla="*/ 0 h 1965412"/>
              <a:gd name="connsiteX2" fmla="*/ 4258967 w 4258967"/>
              <a:gd name="connsiteY2" fmla="*/ 1965412 h 1965412"/>
              <a:gd name="connsiteX3" fmla="*/ 0 w 4258967"/>
              <a:gd name="connsiteY3" fmla="*/ 1965412 h 19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e56f6843906e7d071a28028b0419b2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505" y="166370"/>
            <a:ext cx="1882775" cy="19653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Modeling Approach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22580" y="966470"/>
            <a:ext cx="7012940" cy="94488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00"/>
                </a:highlight>
                <a:latin typeface="+mn-ea"/>
                <a:cs typeface="+mn-ea"/>
                <a:sym typeface="+mn-ea"/>
              </a:rPr>
              <a:t>Train/Test split: 80% train / 20% test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highlight>
                <a:srgbClr val="00FF00"/>
              </a:highlight>
              <a:latin typeface="+mn-ea"/>
              <a:cs typeface="+mn-ea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3"/>
            </p:custDataLst>
          </p:nvPr>
        </p:nvSpPr>
        <p:spPr>
          <a:xfrm>
            <a:off x="554366" y="3073083"/>
            <a:ext cx="3007895" cy="1239741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6600" dirty="0">
              <a:solidFill>
                <a:schemeClr val="accent1">
                  <a:alpha val="42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4"/>
            </p:custDataLst>
          </p:nvPr>
        </p:nvCxnSpPr>
        <p:spPr>
          <a:xfrm>
            <a:off x="554366" y="3574340"/>
            <a:ext cx="3006535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矩形 48"/>
          <p:cNvSpPr/>
          <p:nvPr>
            <p:custDataLst>
              <p:tags r:id="rId5"/>
            </p:custDataLst>
          </p:nvPr>
        </p:nvSpPr>
        <p:spPr>
          <a:xfrm>
            <a:off x="608341" y="3744555"/>
            <a:ext cx="3007895" cy="5677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2. Random Forest (Final Model)</a:t>
            </a:r>
            <a:endParaRPr lang="en-US" altLang="zh-CN" sz="22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0" name="矩形 49"/>
          <p:cNvSpPr/>
          <p:nvPr>
            <p:custDataLst>
              <p:tags r:id="rId6"/>
            </p:custDataLst>
          </p:nvPr>
        </p:nvSpPr>
        <p:spPr>
          <a:xfrm>
            <a:off x="608341" y="4535866"/>
            <a:ext cx="3007260" cy="1443612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Handles noise well</a:t>
            </a:r>
            <a:endParaRPr lang="en-US" altLang="zh-CN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Most stable performance</a:t>
            </a:r>
            <a:endParaRPr lang="en-US" altLang="zh-CN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1" name="矩形 50"/>
          <p:cNvSpPr/>
          <p:nvPr>
            <p:custDataLst>
              <p:tags r:id="rId7"/>
            </p:custDataLst>
          </p:nvPr>
        </p:nvSpPr>
        <p:spPr>
          <a:xfrm>
            <a:off x="4560659" y="3072447"/>
            <a:ext cx="3007895" cy="1239741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6600">
              <a:solidFill>
                <a:schemeClr val="accent1">
                  <a:alpha val="42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8"/>
            </p:custDataLst>
          </p:nvPr>
        </p:nvCxnSpPr>
        <p:spPr>
          <a:xfrm>
            <a:off x="5214709" y="3407970"/>
            <a:ext cx="3006535" cy="0"/>
          </a:xfrm>
          <a:prstGeom prst="line">
            <a:avLst/>
          </a:prstGeom>
          <a:ln w="127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矩形 52"/>
          <p:cNvSpPr/>
          <p:nvPr>
            <p:custDataLst>
              <p:tags r:id="rId9"/>
            </p:custDataLst>
          </p:nvPr>
        </p:nvSpPr>
        <p:spPr>
          <a:xfrm>
            <a:off x="5214709" y="3590250"/>
            <a:ext cx="3007895" cy="5677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3. Gradient Boosting (Extra Credit)</a:t>
            </a:r>
            <a:endParaRPr lang="en-US" altLang="zh-CN" sz="22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4" name="矩形 53"/>
          <p:cNvSpPr/>
          <p:nvPr>
            <p:custDataLst>
              <p:tags r:id="rId10"/>
            </p:custDataLst>
          </p:nvPr>
        </p:nvSpPr>
        <p:spPr>
          <a:xfrm>
            <a:off x="4672965" y="4467860"/>
            <a:ext cx="5559425" cy="144335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Not taught in class </a:t>
            </a:r>
            <a:r>
              <a:rPr lang="en-US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→</a:t>
            </a:r>
            <a:r>
              <a:rPr lang="en-US" altLang="zh-CN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Additional exploration</a:t>
            </a:r>
            <a:endParaRPr lang="en-US" altLang="zh-CN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Demonstrates ability to apply advanced models</a:t>
            </a:r>
            <a:endParaRPr lang="en-US" altLang="zh-CN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Slight overfitting due to small dataset</a:t>
            </a:r>
            <a:endParaRPr lang="en-US" altLang="zh-CN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535" y="1565275"/>
            <a:ext cx="648081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Models implemented: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olidFill>
                  <a:schemeClr val="accent1"/>
                </a:solidFill>
              </a:rPr>
              <a:t>1. </a:t>
            </a:r>
            <a:r>
              <a:rPr lang="en-US" altLang="zh-CN" sz="2000">
                <a:solidFill>
                  <a:schemeClr val="accent1"/>
                </a:solidFill>
              </a:rPr>
              <a:t>Decision Tree (Baseline)</a:t>
            </a:r>
            <a:endParaRPr lang="en-US" altLang="zh-CN" sz="2000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	</a:t>
            </a:r>
            <a:r>
              <a:rPr lang="en-US" altLang="zh-CN">
                <a:solidFill>
                  <a:schemeClr val="tx1"/>
                </a:solidFill>
              </a:rPr>
              <a:t>Interpretable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	Sets a performance benchmark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5" name="图片 4" descr="d3a5ba4f59c965d627b96dda5da34cd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965" y="186055"/>
            <a:ext cx="5286375" cy="2886075"/>
          </a:xfrm>
          <a:prstGeom prst="rect">
            <a:avLst/>
          </a:prstGeom>
        </p:spPr>
      </p:pic>
      <p:pic>
        <p:nvPicPr>
          <p:cNvPr id="6" name="图片 5" descr="2b05f641bb8b518df20822203734e4f1"/>
          <p:cNvPicPr>
            <a:picLocks noChangeAspect="1"/>
          </p:cNvPicPr>
          <p:nvPr/>
        </p:nvPicPr>
        <p:blipFill>
          <a:blip r:embed="rId12"/>
          <a:srcRect l="51309" t="3481" r="7940" b="4083"/>
          <a:stretch>
            <a:fillRect/>
          </a:stretch>
        </p:blipFill>
        <p:spPr>
          <a:xfrm>
            <a:off x="10096500" y="518795"/>
            <a:ext cx="2095500" cy="633920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Results</a:t>
            </a:r>
            <a:endParaRPr lang="en-US" altLang="zh-CN"/>
          </a:p>
        </p:txBody>
      </p: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3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4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5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6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7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8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9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0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1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1092835" y="2148840"/>
            <a:ext cx="10015220" cy="3486150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/>
          </a:bodyPr>
          <a:lstStyle/>
          <a:p>
            <a:pPr marL="0" lvl="0" indent="0" fontAlgn="auto">
              <a:lnSpc>
                <a:spcPct val="150000"/>
              </a:lnSpc>
            </a:pPr>
            <a:r>
              <a:rPr lang="en-US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✔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Random Forest Performance (~67% accuracy)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	Best stability among all models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	Balanced between bias &amp; variance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r>
              <a:rPr lang="en-US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✔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Confusion Matrix Insights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	Strong at detecting Active states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	Some misclassification on Inactive states due to signal overlap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r>
              <a:rPr lang="en-US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✔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 Correlation Heatmap Findings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	Strong relationships between: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	Neural Inputs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	Synapse Activity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0" lvl="0" indent="0" fontAlgn="auto">
              <a:lnSpc>
                <a:spcPct val="150000"/>
              </a:lnSpc>
            </a:pP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	Matches expected biological patterns</a:t>
            </a:r>
            <a:endParaRPr lang="en-US" altLang="zh-CN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24" name="图片 23" descr="/data/temp/acc863bd-d23b-11f0-9920-4eaa87343e1a.jpgacc863bd-d23b-11f0-9920-4eaa87343e1a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/>
          <a:srcRect l="531" r="531"/>
          <a:stretch>
            <a:fillRect/>
          </a:stretch>
        </p:blipFill>
        <p:spPr>
          <a:xfrm>
            <a:off x="5018501" y="568497"/>
            <a:ext cx="6047199" cy="2923200"/>
          </a:xfrm>
          <a:custGeom>
            <a:avLst/>
            <a:gdLst>
              <a:gd name="connsiteX0" fmla="*/ 0 w 6884130"/>
              <a:gd name="connsiteY0" fmla="*/ 0 h 2935140"/>
              <a:gd name="connsiteX1" fmla="*/ 6884130 w 6884130"/>
              <a:gd name="connsiteY1" fmla="*/ 0 h 2935140"/>
              <a:gd name="connsiteX2" fmla="*/ 6884130 w 6884130"/>
              <a:gd name="connsiteY2" fmla="*/ 2935140 h 2935140"/>
              <a:gd name="connsiteX3" fmla="*/ 0 w 6884130"/>
              <a:gd name="connsiteY3" fmla="*/ 2935140 h 293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4130" h="2935140">
                <a:moveTo>
                  <a:pt x="0" y="0"/>
                </a:moveTo>
                <a:lnTo>
                  <a:pt x="6884130" y="0"/>
                </a:lnTo>
                <a:lnTo>
                  <a:pt x="6884130" y="2935140"/>
                </a:lnTo>
                <a:lnTo>
                  <a:pt x="0" y="2935140"/>
                </a:lnTo>
                <a:close/>
              </a:path>
            </a:pathLst>
          </a:custGeom>
          <a:solidFill>
            <a:schemeClr val="accent1"/>
          </a:solidFill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图片 7" descr="/data/temp/acb54717-d23b-11f0-87e4-ba3187037c1e.jpgacb54717-d23b-11f0-87e4-ba3187037c1e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/>
          <a:srcRect t="681" b="681"/>
          <a:stretch>
            <a:fillRect/>
          </a:stretch>
        </p:blipFill>
        <p:spPr>
          <a:xfrm>
            <a:off x="5017770" y="4189730"/>
            <a:ext cx="6047740" cy="167576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矩形: 圆角 14"/>
          <p:cNvSpPr/>
          <p:nvPr>
            <p:custDataLst>
              <p:tags r:id="rId1"/>
            </p:custDataLst>
          </p:nvPr>
        </p:nvSpPr>
        <p:spPr>
          <a:xfrm>
            <a:off x="821690" y="1085850"/>
            <a:ext cx="5802630" cy="5237480"/>
          </a:xfrm>
          <a:prstGeom prst="roundRect">
            <a:avLst>
              <a:gd name="adj" fmla="val 4150"/>
            </a:avLst>
          </a:prstGeom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 dirty="0">
              <a:latin typeface="+mj-ea"/>
              <a:ea typeface="+mj-ea"/>
              <a:sym typeface="Microsoft YaHei" panose="020B0503020204020204" charset="-122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0" y="942975"/>
            <a:ext cx="11831320" cy="2424430"/>
          </a:xfrm>
          <a:custGeom>
            <a:avLst/>
            <a:gdLst>
              <a:gd name="connsiteX0" fmla="*/ 0 w 18632"/>
              <a:gd name="connsiteY0" fmla="*/ 0 h 3818"/>
              <a:gd name="connsiteX1" fmla="*/ 17996 w 18632"/>
              <a:gd name="connsiteY1" fmla="*/ 0 h 3818"/>
              <a:gd name="connsiteX2" fmla="*/ 18632 w 18632"/>
              <a:gd name="connsiteY2" fmla="*/ 636 h 3818"/>
              <a:gd name="connsiteX3" fmla="*/ 18632 w 18632"/>
              <a:gd name="connsiteY3" fmla="*/ 3182 h 3818"/>
              <a:gd name="connsiteX4" fmla="*/ 17996 w 18632"/>
              <a:gd name="connsiteY4" fmla="*/ 3818 h 3818"/>
              <a:gd name="connsiteX5" fmla="*/ 0 w 18632"/>
              <a:gd name="connsiteY5" fmla="*/ 3818 h 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32" h="3818">
                <a:moveTo>
                  <a:pt x="0" y="0"/>
                </a:moveTo>
                <a:lnTo>
                  <a:pt x="17996" y="0"/>
                </a:lnTo>
                <a:cubicBezTo>
                  <a:pt x="18347" y="0"/>
                  <a:pt x="18632" y="285"/>
                  <a:pt x="18632" y="636"/>
                </a:cubicBezTo>
                <a:lnTo>
                  <a:pt x="18632" y="3182"/>
                </a:lnTo>
                <a:cubicBezTo>
                  <a:pt x="18632" y="3533"/>
                  <a:pt x="18347" y="3818"/>
                  <a:pt x="17996" y="3818"/>
                </a:cubicBezTo>
                <a:lnTo>
                  <a:pt x="0" y="3818"/>
                </a:lnTo>
              </a:path>
            </a:pathLst>
          </a:custGeom>
          <a:noFill/>
          <a:ln w="76200" cap="flat">
            <a:gradFill>
              <a:gsLst>
                <a:gs pos="27000">
                  <a:schemeClr val="accent1">
                    <a:alpha val="0"/>
                  </a:schemeClr>
                </a:gs>
                <a:gs pos="100000">
                  <a:schemeClr val="accent1">
                    <a:alpha val="25000"/>
                  </a:schemeClr>
                </a:gs>
              </a:gsLst>
              <a:lin ang="18900000" scaled="1"/>
            </a:gra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u="sng">
              <a:sym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740525" y="1381125"/>
            <a:ext cx="4774565" cy="1795780"/>
          </a:xfrm>
        </p:spPr>
        <p:txBody>
          <a:bodyPr anchor="ctr" anchorCtr="0">
            <a:normAutofit fontScale="90000"/>
          </a:bodyPr>
          <a:lstStyle/>
          <a:p>
            <a:r>
              <a:rPr lang="en-US" altLang="zh-CN" sz="3600">
                <a:solidFill>
                  <a:schemeClr val="accent1"/>
                </a:solidFill>
              </a:rPr>
              <a:t>Real-Time Prediction Demo (Mini Program)</a:t>
            </a:r>
            <a:br>
              <a:rPr lang="en-US" altLang="zh-CN" sz="3600">
                <a:solidFill>
                  <a:schemeClr val="accent1"/>
                </a:solidFill>
              </a:rPr>
            </a:br>
            <a:endParaRPr lang="en-US" altLang="zh-CN" sz="3600">
              <a:solidFill>
                <a:schemeClr val="accent1"/>
              </a:solidFill>
            </a:endParaRPr>
          </a:p>
        </p:txBody>
      </p:sp>
      <p:sp>
        <p:nvSpPr>
          <p:cNvPr id="4" name="正文"/>
          <p:cNvSpPr txBox="1"/>
          <p:nvPr>
            <p:custDataLst>
              <p:tags r:id="rId4"/>
            </p:custDataLst>
          </p:nvPr>
        </p:nvSpPr>
        <p:spPr>
          <a:xfrm>
            <a:off x="6740525" y="4021455"/>
            <a:ext cx="4937760" cy="20859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To demonstrate how an organoid-inspired bio-computer could be monitored continuously,</a:t>
            </a: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 real-time prediction mini-program was implemented in Python.</a:t>
            </a: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indent="0" algn="l" fontAlgn="auto">
              <a:lnSpc>
                <a:spcPct val="150000"/>
              </a:lnSpc>
            </a:pPr>
            <a:endParaRPr lang="en-US" altLang="zh-CN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6400800" y="3825875"/>
            <a:ext cx="1263015" cy="76200"/>
          </a:xfrm>
          <a:prstGeom prst="roundRect">
            <a:avLst>
              <a:gd name="adj" fmla="val 50000"/>
            </a:avLst>
          </a:prstGeom>
          <a:solidFill>
            <a:schemeClr val="accent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10766425" y="2710815"/>
            <a:ext cx="870585" cy="870585"/>
          </a:xfrm>
          <a:prstGeom prst="ellipse">
            <a:avLst/>
          </a:prstGeom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j-ea"/>
              <a:ea typeface="+mj-ea"/>
              <a:sym typeface="+mn-ea"/>
            </a:endParaRPr>
          </a:p>
        </p:txBody>
      </p:sp>
      <p:sp>
        <p:nvSpPr>
          <p:cNvPr id="2" name="椭圆 1"/>
          <p:cNvSpPr/>
          <p:nvPr>
            <p:custDataLst>
              <p:tags r:id="rId7"/>
            </p:custDataLst>
          </p:nvPr>
        </p:nvSpPr>
        <p:spPr>
          <a:xfrm>
            <a:off x="10766425" y="2710815"/>
            <a:ext cx="870585" cy="870585"/>
          </a:xfrm>
          <a:prstGeom prst="ellipse">
            <a:avLst/>
          </a:prstGeom>
          <a:solidFill>
            <a:srgbClr val="FFFFFF">
              <a:alpha val="10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j-ea"/>
              <a:ea typeface="+mj-ea"/>
              <a:sym typeface="+mn-ea"/>
            </a:endParaRPr>
          </a:p>
        </p:txBody>
      </p:sp>
      <p:sp useBgFill="1"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10277475" y="3373120"/>
            <a:ext cx="369570" cy="369570"/>
          </a:xfrm>
          <a:prstGeom prst="ellipse">
            <a:avLst/>
          </a:prstGeom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j-ea"/>
              <a:ea typeface="+mj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9"/>
            </p:custDataLst>
          </p:nvPr>
        </p:nvSpPr>
        <p:spPr>
          <a:xfrm>
            <a:off x="10277475" y="3373120"/>
            <a:ext cx="369570" cy="369570"/>
          </a:xfrm>
          <a:prstGeom prst="ellipse">
            <a:avLst/>
          </a:prstGeom>
          <a:solidFill>
            <a:srgbClr val="FFFFFF">
              <a:alpha val="10000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j-ea"/>
              <a:ea typeface="+mj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902335" y="1342390"/>
            <a:ext cx="3448050" cy="16256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Loads saved model: my_best_model.pkl</a:t>
            </a: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The program initializes by loading the fully-trained Random Forest model.</a:t>
            </a: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This ensures that all predictions in the demo use the same learned patterns from the training phase,</a:t>
            </a: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making the real-time output consistent and reliable.</a:t>
            </a: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9" name="图片 18" descr="/data/temp/ac096c69-d23b-11f0-8b57-96c79b2fef0f.jpg@base@tag=imgScale&amp;m=1&amp;w=513&amp;h=463&amp;q=95ac096c69-d23b-11f0-8b57-96c79b2fef0f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13128" r="13128"/>
          <a:stretch>
            <a:fillRect/>
          </a:stretch>
        </p:blipFill>
        <p:spPr>
          <a:xfrm>
            <a:off x="4508818" y="1225014"/>
            <a:ext cx="1846756" cy="1668304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" name="图片 22" descr="/data/temp/ac096c9f-d23b-11f0-8b57-96c79b2fef0f.jpg@base@tag=imgScale&amp;m=1&amp;w=513&amp;h=463&amp;q=95ac096c9f-d23b-11f0-8b57-96c79b2fef0f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3128" r="13128"/>
          <a:stretch>
            <a:fillRect/>
          </a:stretch>
        </p:blipFill>
        <p:spPr>
          <a:xfrm>
            <a:off x="4508819" y="3742381"/>
            <a:ext cx="1846756" cy="1668304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856615" y="3652520"/>
            <a:ext cx="3759835" cy="153098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Accepts new “bio-signal” input</a:t>
            </a: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The system receives a fresh biological-style input vector,</a:t>
            </a: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constructed from neural-inspired features (input channels, synapse activity, metabolic rates).</a:t>
            </a: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Each new signal is processed instantly and fed into the model to classify the organoid’s state in real time.</a:t>
            </a:r>
            <a:endParaRPr lang="en-US" altLang="zh-CN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CONTENT_GROUP_TYPE" val="contentchip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a965cb4e3b6c902471ca29364d8914d8ea200bd"/>
  <p:tag name="KSO_WM_NEWLAYOUT_GROUP_ID" val="layout_10007"/>
  <p:tag name="KSO_WM_NEWLAYOUT_ID" val="slide_a93629e32f0363b8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598"/>
  <p:tag name="KSO_WM_UNIT_TYPE" val="f"/>
  <p:tag name="KSO_WM_UNIT_INDEX" val="1"/>
  <p:tag name="KSO_WM_TEMPLATE_CATEGORY" val="custom"/>
  <p:tag name="KSO_WM_TEMPLATE_INDEX" val="2023023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3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4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2"/>
  <p:tag name="KSO_WM_SPECIAL_SOURCE" val="bdnull"/>
  <p:tag name="KSO_WM_TEMPLATE_THUMBS_INDEX" val="1、11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2_1*b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文档副标题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2_1*a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单击添加文档标题"/>
</p:tagLst>
</file>

<file path=ppt/tags/tag146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2_1*f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CONTENT_GROUP_TYPE" val="contentchip"/>
</p:tagLst>
</file>

<file path=ppt/tags/tag147.xml><?xml version="1.0" encoding="utf-8"?>
<p:tagLst xmlns:p="http://schemas.openxmlformats.org/presentationml/2006/main">
  <p:tag name="KSO_WM_SLIDE_ID" val="custom2023023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11"/>
  <p:tag name="KSO_WM_SLIDE_CONTENT_AREA" val="{&quot;left&quot;:&quot;40.75&quot;,&quot;top&quot;:&quot;54.85&quot;,&quot;width&quot;:&quot;554.35&quot;,&quot;height&quot;:&quot;329.9&quot;}"/>
</p:tagLst>
</file>

<file path=ppt/tags/tag148.xml><?xml version="1.0" encoding="utf-8"?>
<p:tagLst xmlns:p="http://schemas.openxmlformats.org/presentationml/2006/main">
  <p:tag name="KSO_WM_SLIDE_ID" val="custom20230232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232"/>
  <p:tag name="KSO_WM_SLIDE_LAYOUT" val="a_l"/>
  <p:tag name="KSO_WM_SLIDE_LAYOUT_CNT" val="1_1"/>
  <p:tag name="KSO_WM_TEMPLATE_THUMBS_INDEX" val="1、4、7、12、13、14、15、16、17、18、20、24、25、28、33、36、40、43、44"/>
  <p:tag name="KSO_WM_SPECIAL_SOURCE" val="bdnull"/>
  <p:tag name="KSO_WM_DIAGRAM_GROUP_CODE" val="l1-1"/>
  <p:tag name="KSO_WM_SLIDE_DIAGTYPE" val="l"/>
</p:tagLst>
</file>

<file path=ppt/tags/tag14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2_9*e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2_9*a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151.xml><?xml version="1.0" encoding="utf-8"?>
<p:tagLst xmlns:p="http://schemas.openxmlformats.org/presentationml/2006/main">
  <p:tag name="KSO_WM_SLIDE_ID" val="custom2023023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2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35.15&quot;,&quot;top&quot;:&quot;68.25&quot;,&quot;width&quot;:&quot;605.75&quot;,&quot;height&quot;:&quot;384.55&quot;}"/>
</p:tagLst>
</file>

<file path=ppt/tags/tag152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2_9*e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2_9*a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154.xml><?xml version="1.0" encoding="utf-8"?>
<p:tagLst xmlns:p="http://schemas.openxmlformats.org/presentationml/2006/main">
  <p:tag name="KSO_WM_SLIDE_ID" val="custom2023023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2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35.15&quot;,&quot;top&quot;:&quot;68.25&quot;,&quot;width&quot;:&quot;605.75&quot;,&quot;height&quot;:&quot;384.55&quot;}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594_1*a*1"/>
  <p:tag name="KSO_WM_TEMPLATE_CATEGORY" val="custom"/>
  <p:tag name="KSO_WM_TEMPLATE_INDEX" val="20233594"/>
  <p:tag name="KSO_WM_UNIT_LAYERLEVEL" val="1"/>
  <p:tag name="KSO_WM_TAG_VERSION" val="3.0"/>
  <p:tag name="KSO_WM_BEAUTIFY_FLAG" val="#wm#"/>
  <p:tag name="KSO_WM_UNIT_TEXT_TYPE" val="1"/>
  <p:tag name="KSO_WM_UNIT_PRESET_TEXT" val="单击此处&#10;添加标题内容"/>
  <p:tag name="KSO_WM_UNIT_TEXT_FILL_FORE_SCHEMECOLOR_INDEX" val="13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594_1*i*1"/>
  <p:tag name="KSO_WM_TEMPLATE_CATEGORY" val="custom"/>
  <p:tag name="KSO_WM_TEMPLATE_INDEX" val="20233594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VALUE" val="977*21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94_1*d*1"/>
  <p:tag name="KSO_WM_TEMPLATE_CATEGORY" val="custom"/>
  <p:tag name="KSO_WM_TEMPLATE_INDEX" val="20233594"/>
  <p:tag name="KSO_WM_UNIT_LAYERLEVEL" val="1"/>
  <p:tag name="KSO_WM_TAG_VERSION" val="3.0"/>
  <p:tag name="KSO_WM_BEAUTIFY_FLAG" val="#wm#"/>
  <p:tag name="KSO_WM_UNIT_PICTURE_SUBTYPE" val="b"/>
  <p:tag name="MH_PIC_SOURCE_TYPE" val="generate_slide_ai*{&quot;ai_type&quot;:&quot;generate_ppt&quot;,&quot;id&quot;:&quot;{\&quot;id\&quot;:\&quot;http://zh-ai-group.ks3-cn-beijing-internal.ksyun.com/image_generate/image_process/production/202512/56afb4f8-5783-4bab-ab26-6b983ac377d0.jpg?Expires=1796517419\\u0026AWSAccessKeyId=AKLT9NSy7kh8TIS1UzNqLRY2\\u0026Signature=SRk5wR2OfL2cvCRhQSNJqcg2LUM%3D\&quot;,\&quot;product_name\&quot;:\&quot;wps-wpp-mac\&quot;,\&quot;intention_code\&quot;:\&quot;wps_wpp_generate_doc_pay\&quot;}&quot;}*auto_qingqiu_ai_v2.2.0_ONLINE*1764981412982_e4a93b_f2e151d3e801-slide-5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25_1*l_h_a*1_1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8015748031498,&quot;left&quot;:13.75,&quot;top&quot;:319.419842519685,&quot;width&quot;:89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USESOURCEFORMAT_APPLY" val="0"/>
</p:tagLst>
</file>

<file path=ppt/tags/tag1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525_1*l_h_f*1_2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8015748031498,&quot;left&quot;:13.75,&quot;top&quot;:319.419842519685,&quot;width&quot;:89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输入您的项正文，请简单阐述您的观点。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VALUE" val="13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25_1*l_h_x*1_1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173.28015748031498,&quot;left&quot;:13.75,&quot;top&quot;:319.419842519685,&quot;width&quot;:891.5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525_1*l_h_f*1_3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8015748031498,&quot;left&quot;:13.75,&quot;top&quot;:319.419842519685,&quot;width&quot;:89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输入您的项正文，请简单阐述您的观点。"/>
  <p:tag name="KSO_WM_UNIT_USESOURCEFORMAT_APPLY" val="0"/>
</p:tagLst>
</file>

<file path=ppt/tags/tag162.xml><?xml version="1.0" encoding="utf-8"?>
<p:tagLst xmlns:p="http://schemas.openxmlformats.org/presentationml/2006/main">
  <p:tag name="KSO_WM_UNIT_VALUE" val="129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525_1*l_h_x*1_2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173.28015748031498,&quot;left&quot;:13.75,&quot;top&quot;:319.419842519685,&quot;width&quot;:891.5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TYPE" val="1"/>
  <p:tag name="KSO_WM_UNIT_USESOURCEFORMAT_APPLY" val="0"/>
</p:tagLst>
</file>

<file path=ppt/tags/tag163.xml><?xml version="1.0" encoding="utf-8"?>
<p:tagLst xmlns:p="http://schemas.openxmlformats.org/presentationml/2006/main">
  <p:tag name="KSO_WM_UNIT_VALUE" val="140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3525_1*l_h_x*1_3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173.28015748031498,&quot;left&quot;:13.75,&quot;top&quot;:319.419842519685,&quot;width&quot;:891.5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TYPE" val="1"/>
  <p:tag name="KSO_WM_UNIT_USESOURCEFORMAT_APPLY" val="0"/>
</p:tagLst>
</file>

<file path=ppt/tags/tag164.xml><?xml version="1.0" encoding="utf-8"?>
<p:tagLst xmlns:p="http://schemas.openxmlformats.org/presentationml/2006/main">
  <p:tag name="KSO_WM_SLIDE_ID" val="custom20233594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32"/>
  <p:tag name="KSO_WM_SLIDE_TYPE" val="text"/>
  <p:tag name="KSO_WM_SLIDE_SUBTYPE" val="picTxt"/>
  <p:tag name="KSO_WM_SLIDE_SIZE" val="850.55*173.25"/>
  <p:tag name="KSO_WM_SLIDE_POSITION" val="54.7*319.4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6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2_9*e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2_9*a*1"/>
  <p:tag name="KSO_WM_TEMPLATE_CATEGORY" val="custom"/>
  <p:tag name="KSO_WM_TEMPLATE_INDEX" val="20230232"/>
  <p:tag name="KSO_WM_UNIT_LAYERLEVEL" val="1"/>
  <p:tag name="KSO_WM_TAG_VERSION" val="3.0"/>
  <p:tag name="KSO_WM_BEAUTIFY_FLAG" val="#wm#"/>
  <p:tag name="KSO_WM_UNIT_CONTENT_GROUP_TYPE" val="contentchip"/>
  <p:tag name="KSO_WM_UNIT_TEXT_TYPE" val="1"/>
  <p:tag name="KSO_WM_UNIT_PRESET_TEXT" val="添加章节标题"/>
</p:tagLst>
</file>

<file path=ppt/tags/tag1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546*118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33_1*l_h_d*1_1_1"/>
  <p:tag name="KSO_WM_TEMPLATE_CATEGORY" val="diagram"/>
  <p:tag name="KSO_WM_TEMPLATE_INDEX" val="20233233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48.5748031496063,&quot;left&quot;:54.750078740157484,&quot;top&quot;:124.98299212598424,&quot;width&quot;:850.4374803149607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{&quot;ai_type&quot;:&quot;generate_ppt&quot;,&quot;id&quot;:&quot;{\&quot;id\&quot;:\&quot;http://zh-ai-group.ks3-cn-beijing-internal.ksyun.com/image_generate/image_process/production/202512/d42b077e-7dbb-4644-b3e0-d86afe913af6.jpg?Expires=1796517419\\u0026AWSAccessKeyId=AKLT9NSy7kh8TIS1UzNqLRY2\\u0026Signature=WsSjtwvas88J9NchyO4bZFI67Ok%3D\&quot;,\&quot;product_name\&quot;:\&quot;wps-wpp-mac\&quot;,\&quot;intention_code\&quot;:\&quot;wps_wpp_generate_doc_pay\&quot;}&quot;}*auto_qingqiu_ai_v2.2.0_ONLINE*1764981412982_e4a93b_f2e151d3e801-slide-17"/>
  <p:tag name="KSO_WM_UNIT_LINE_FILL_TYPE" val="2"/>
  <p:tag name="KSO_WM_UNIT_USESOURCEFORMAT_APPLY" val="0"/>
</p:tagLst>
</file>

<file path=ppt/tags/tag168.xml><?xml version="1.0" encoding="utf-8"?>
<p:tagLst xmlns:p="http://schemas.openxmlformats.org/presentationml/2006/main">
  <p:tag name="KSO_WM_SLIDE_ID" val="custom20230232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2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35.15&quot;,&quot;top&quot;:&quot;68.25&quot;,&quot;width&quot;:&quot;605.75&quot;,&quot;height&quot;:&quot;384.55&quot;}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5061_1*a*1"/>
  <p:tag name="KSO_WM_TEMPLATE_CATEGORY" val="custom"/>
  <p:tag name="KSO_WM_TEMPLATE_INDEX" val="20235061"/>
  <p:tag name="KSO_WM_UNIT_LAYERLEVEL" val="1"/>
  <p:tag name="KSO_WM_TAG_VERSION" val="3.0"/>
  <p:tag name="KSO_WM_BEAUTIFY_FLAG" val="#wm#"/>
  <p:tag name="KSO_WM_UNIT_TEXT_TYPE" val="1"/>
  <p:tag name="KSO_WM_UNIT_VALUE" val="29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35061_1*f*1"/>
  <p:tag name="KSO_WM_TEMPLATE_CATEGORY" val="custom"/>
  <p:tag name="KSO_WM_TEMPLATE_INDEX" val="20235061"/>
  <p:tag name="KSO_WM_UNIT_LAYERLEVEL" val="1"/>
  <p:tag name="KSO_WM_TAG_VERSION" val="3.0"/>
  <p:tag name="KSO_WM_BEAUTIFY_FLAG" val="#wm#"/>
  <p:tag name="KSO_WM_UNIT_TEXT_TYPE" val="1"/>
  <p:tag name="KSO_WM_UNIT_VALUE" val="68"/>
  <p:tag name="KSO_WM_UNIT_PRESET_TEXT" val="单击此处添加文本具体内容，简明扼要地阐述您的观点。根据需要可酌情增减文字，以便观者准确理解您传达的思想。单击此处添加文本具体内容"/>
  <p:tag name="KSO_WM_UNIT_TEXT_FILL_FORE_SCHEMECOLOR_INDEX" val="13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5656_1*l_h_i*1_1_1"/>
  <p:tag name="KSO_WM_TEMPLATE_CATEGORY" val="diagram"/>
  <p:tag name="KSO_WM_TEMPLATE_INDEX" val="20235656"/>
  <p:tag name="KSO_WM_UNIT_LAYERLEVEL" val="1_1_1"/>
  <p:tag name="KSO_WM_TAG_VERSION" val="3.0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3.4000787401574,&quot;left&quot;:33.700866141732284,&quot;top&quot;:241.92496062992126,&quot;width&quot;:828.99913385826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5656_1*l_h_i*1_1_2"/>
  <p:tag name="KSO_WM_TEMPLATE_CATEGORY" val="diagram"/>
  <p:tag name="KSO_WM_TEMPLATE_INDEX" val="2023565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3.4000787401574,&quot;left&quot;:33.700866141732284,&quot;top&quot;:241.92496062992126,&quot;width&quot;:828.999133858267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USESOURCEFORMAT_APPLY" val="0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56_1*l_h_a*1_1_1"/>
  <p:tag name="KSO_WM_TEMPLATE_CATEGORY" val="diagram"/>
  <p:tag name="KSO_WM_TEMPLATE_INDEX" val="20235656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3.4000787401574,&quot;left&quot;:33.700866141732284,&quot;top&quot;:241.92496062992126,&quot;width&quot;:828.99913385826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656_1*l_h_f*1_1_1"/>
  <p:tag name="KSO_WM_TEMPLATE_CATEGORY" val="diagram"/>
  <p:tag name="KSO_WM_TEMPLATE_INDEX" val="20235656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3.4000787401574,&quot;left&quot;:33.700866141732284,&quot;top&quot;:241.92496062992126,&quot;width&quot;:828.99913385826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请尽量言简意赅地阐述您的内容观点。"/>
  <p:tag name="KSO_WM_UNIT_TEXT_FILL_FORE_SCHEMECOLOR_INDEX" val="1"/>
  <p:tag name="KSO_WM_UNIT_TEXT_FILL_TYPE" val="1"/>
  <p:tag name="KSO_WM_UNIT_USESOURCEFORMAT_APPLY" val="0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5656_1*l_h_i*1_2_1"/>
  <p:tag name="KSO_WM_TEMPLATE_CATEGORY" val="diagram"/>
  <p:tag name="KSO_WM_TEMPLATE_INDEX" val="20235656"/>
  <p:tag name="KSO_WM_UNIT_LAYERLEVEL" val="1_1_1"/>
  <p:tag name="KSO_WM_TAG_VERSION" val="3.0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3.4000787401574,&quot;left&quot;:33.700866141732284,&quot;top&quot;:241.92496062992126,&quot;width&quot;:828.99913385826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5656_1*l_h_i*1_2_2"/>
  <p:tag name="KSO_WM_TEMPLATE_CATEGORY" val="diagram"/>
  <p:tag name="KSO_WM_TEMPLATE_INDEX" val="2023565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3.4000787401574,&quot;left&quot;:33.700866141732284,&quot;top&quot;:241.92496062992126,&quot;width&quot;:828.999133858267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USESOURCEFORMAT_APPLY" val="0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656_1*l_h_a*1_2_1"/>
  <p:tag name="KSO_WM_TEMPLATE_CATEGORY" val="diagram"/>
  <p:tag name="KSO_WM_TEMPLATE_INDEX" val="20235656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3.4000787401574,&quot;left&quot;:33.700866141732284,&quot;top&quot;:241.92496062992126,&quot;width&quot;:828.99913385826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656_1*l_h_f*1_2_1"/>
  <p:tag name="KSO_WM_TEMPLATE_CATEGORY" val="diagram"/>
  <p:tag name="KSO_WM_TEMPLATE_INDEX" val="20235656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3.4000787401574,&quot;left&quot;:33.700866141732284,&quot;top&quot;:241.92496062992126,&quot;width&quot;:828.999133858267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请尽量言简意赅地阐述您的内容观点。"/>
  <p:tag name="KSO_WM_UNIT_TEXT_FILL_FORE_SCHEMECOLOR_INDEX" val="1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SLIDE_ITEM_CNT" val="3"/>
  <p:tag name="RESOURCE_RECORD_KEY" val="{&quot;65&quot;:[3],&quot;70&quot;:[3321698,3321670]}"/>
  <p:tag name="KSO_WM_SLIDE_ID" val="custom20235061_1"/>
  <p:tag name="KSO_WM_TEMPLATE_SUBCATEGORY" val="0"/>
  <p:tag name="KSO_WM_TEMPLATE_MASTER_TYPE" val="0"/>
  <p:tag name="KSO_WM_TEMPLATE_COLOR_TYPE" val="0"/>
  <p:tag name="KSO_WM_SLIDE_INDEX" val="1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32"/>
  <p:tag name="KSO_WM_SLIDE_LAYOUT" val="a_d_f_l"/>
  <p:tag name="KSO_WM_SLIDE_LAYOUT_CNT" val="1_1_1_1"/>
  <p:tag name="KSO_WM_SLIDE_TYPE" val="text"/>
  <p:tag name="KSO_WM_SLIDE_SUBTYPE" val="picTxt"/>
  <p:tag name="KSO_WM_SLIDE_SIZE" val="552*280.55"/>
  <p:tag name="KSO_WM_SLIDE_POSITION" val="48.65*210.6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TEXT_TYPE" val="1"/>
  <p:tag name="KSO_WM_UNIT_VALUE" val="432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</p:tagLst>
</file>

<file path=ppt/tags/tag192.xml><?xml version="1.0" encoding="utf-8"?>
<p:tagLst xmlns:p="http://schemas.openxmlformats.org/presentationml/2006/main">
  <p:tag name="KSO_WM_UNIT_VALUE" val="811*16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70_1*d*1"/>
  <p:tag name="KSO_WM_TEMPLATE_CATEGORY" val="custom"/>
  <p:tag name="KSO_WM_TEMPLATE_INDEX" val="20233270"/>
  <p:tag name="KSO_WM_UNIT_LAYERLEVEL" val="1"/>
  <p:tag name="KSO_WM_TAG_VERSION" val="3.0"/>
  <p:tag name="KSO_WM_BEAUTIFY_FLAG" val="#wm#"/>
  <p:tag name="KSO_WM_UNIT_PICTURE_SUBTYPE" val="b"/>
  <p:tag name="MH_PIC_SOURCE_TYPE" val="generate_slide_ai*{&quot;ai_type&quot;:&quot;generate_ppt&quot;,&quot;id&quot;:&quot;{\&quot;id\&quot;:\&quot;http://zh-ai-group.ks3-cn-beijing-internal.ksyun.com/image_generate/image_process/production/202512/8fc5ae6e-4c8b-4414-89a3-0d6eb867a7bb.jpg?Expires=1796517418\\u0026AWSAccessKeyId=AKLT9NSy7kh8TIS1UzNqLRY2\\u0026Signature=AypH33Eua%2F5ty%2FVOXR86pfN7Qpg%3D\&quot;,\&quot;product_name\&quot;:\&quot;wps-wpp-mac\&quot;,\&quot;intention_code\&quot;:\&quot;wps_wpp_generate_doc_pay\&quot;}&quot;}*auto_qingqiu_ai_v2.2.0_ONLINE*1764981412982_e4a93b_f2e151d3e801-slide-22"/>
  <p:tag name="KSO_WM_UNIT_FILL_FORE_SCHEMECOLOR_INDEX" val="5"/>
  <p:tag name="KSO_WM_UNIT_FILL_TYPE" val="1"/>
  <p:tag name="KSO_WM_UNIT_LINE_FORE_SCHEMECOLOR_INDEX" val="1"/>
  <p:tag name="KSO_WM_UNIT_LINE_FILL_TYPE" val="2"/>
  <p:tag name="KSO_WM_UNIT_USESOURCEFORMAT_APPLY" val="0"/>
</p:tagLst>
</file>

<file path=ppt/tags/tag193.xml><?xml version="1.0" encoding="utf-8"?>
<p:tagLst xmlns:p="http://schemas.openxmlformats.org/presentationml/2006/main">
  <p:tag name="KSO_WM_UNIT_VALUE" val="831*299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930_1*d*1"/>
  <p:tag name="KSO_WM_TEMPLATE_CATEGORY" val="custom"/>
  <p:tag name="KSO_WM_TEMPLATE_INDEX" val="20231930"/>
  <p:tag name="KSO_WM_UNIT_LAYERLEVEL" val="1"/>
  <p:tag name="KSO_WM_TAG_VERSION" val="3.0"/>
  <p:tag name="KSO_WM_BEAUTIFY_FLAG" val="#wm#"/>
  <p:tag name="KSO_WM_UNIT_PICTURE_SUBTYPE" val="b"/>
  <p:tag name="KSO_WM_DIAGRAM_GROUP_CODE" val="l1-1"/>
  <p:tag name="MH_PIC_SOURCE_TYPE" val="generate_slide_ai*{&quot;ai_type&quot;:&quot;generate_ppt&quot;,&quot;id&quot;:&quot;{\&quot;id\&quot;:\&quot;http://zh-ai-group.ks3-cn-beijing-internal.ksyun.com/image_generate/image_process/production/202512/2ca75696-31b0-4b92-8614-0570ee630e3b.jpg?Expires=1796517418\\u0026AWSAccessKeyId=AKLT9NSy7kh8TIS1UzNqLRY2\\u0026Signature=klkm5D9jK7BGELmdyC8P7wmR%2F7E%3D\&quot;,\&quot;product_name\&quot;:\&quot;wps-wpp-mac\&quot;,\&quot;intention_code\&quot;:\&quot;wps_wpp_generate_doc_pay\&quot;}&quot;}*auto_qingqiu_ai_v2.2.0_ONLINE*1764981412982_e4a93b_f2e151d3e801-slide-25"/>
  <p:tag name="KSO_WM_UNIT_FILL_FORE_SCHEMECOLOR_INDEX" val="5"/>
  <p:tag name="KSO_WM_UNIT_FILL_TYPE" val="1"/>
  <p:tag name="KSO_WM_UNIT_LINE_FORE_SCHEMECOLOR_INDEX" val="1"/>
  <p:tag name="KSO_WM_UNIT_LINE_FILL_TYPE" val="2"/>
  <p:tag name="KSO_WM_UNIT_USESOURCEFORMAT_APPLY" val="0"/>
</p:tagLst>
</file>

<file path=ppt/tags/tag194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2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8"/>
  <p:tag name="KSO_WM_UNIT_ID" val="custom20235056_1*i*8"/>
  <p:tag name="KSO_WM_TEMPLATE_CATEGORY" val="custom"/>
  <p:tag name="KSO_WM_TEMPLATE_INDEX" val="20235056"/>
  <p:tag name="KSO_WM_UNIT_LAYERLEVEL" val="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5,&quot;left&quot;:46.249996948242185,&quot;top&quot;:132.65,&quot;width&quot;:481.8500061035156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5056_1*i*1"/>
  <p:tag name="KSO_WM_TEMPLATE_CATEGORY" val="custom"/>
  <p:tag name="KSO_WM_TEMPLATE_INDEX" val="20235056"/>
  <p:tag name="KSO_WM_UNIT_LAYERLEVEL" val="1"/>
  <p:tag name="KSO_WM_TAG_VERSION" val="3.0"/>
  <p:tag name="KSO_WM_BEAUTIFY_FLAG" val="#wm#"/>
  <p:tag name="KSO_WM_UNIT_LINE_FORE_SCHEMECOLOR_INDEX" val="5"/>
  <p:tag name="KSO_WM_UNIT_TEXT_FILL_FORE_SCHEMECOLOR_INDEX" val="13"/>
  <p:tag name="KSO_WM_UNIT_TEXT_FILL_TYPE" val="1"/>
  <p:tag name="KSO_WM_UNIT_USESOURCEFORMAT_APPLY" val="0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056_1*a*1"/>
  <p:tag name="KSO_WM_TEMPLATE_CATEGORY" val="custom"/>
  <p:tag name="KSO_WM_TEMPLATE_INDEX" val="20235056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编辑编添加你的标题内容"/>
  <p:tag name="KSO_WM_UNIT_TEXT_FILL_FORE_SCHEMECOLOR_INDEX" val="5"/>
  <p:tag name="KSO_WM_UNIT_TEXT_FILL_TYPE" val="1"/>
  <p:tag name="KSO_WM_UNIT_USESOURCEFORMAT_APPLY" val="0"/>
</p:tagLst>
</file>

<file path=ppt/tags/tag1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5056_1*f*1"/>
  <p:tag name="KSO_WM_TEMPLATE_CATEGORY" val="custom"/>
  <p:tag name="KSO_WM_TEMPLATE_INDEX" val="20235056"/>
  <p:tag name="KSO_WM_UNIT_LAYERLEVEL" val="1"/>
  <p:tag name="KSO_WM_TAG_VERSION" val="3.0"/>
  <p:tag name="KSO_WM_BEAUTIFY_FLAG" val="#wm#"/>
  <p:tag name="KSO_WM_UNIT_TEXT_LAYER_COUNT" val="1"/>
  <p:tag name="KSO_WM_DIAGRAM_GROUP_CODE" val="l1-1"/>
  <p:tag name="KSO_WM_UNIT_TEXT_TYPE" val="1"/>
  <p:tag name="KSO_WM_UNIT_PRESET_TEXT" val="单击此处输入你的正文，文字是您思想的提炼，为了最终演示发布的良好效果，请尽量言简意赅的阐述观点。根据需要可酌情增减文字，以便观者可以准确理解您所传达的信息。单击此处输入你的正文，文字是您思想的提炼，为了最终演示发布的良好效果。"/>
  <p:tag name="KSO_WM_UNIT_TEXT_FILL_FORE_SCHEMECOLOR_INDEX" val="13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5056_1*i*2"/>
  <p:tag name="KSO_WM_TEMPLATE_CATEGORY" val="custom"/>
  <p:tag name="KSO_WM_TEMPLATE_INDEX" val="2023505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5056_1*i*3"/>
  <p:tag name="KSO_WM_TEMPLATE_CATEGORY" val="custom"/>
  <p:tag name="KSO_WM_TEMPLATE_INDEX" val="20235056"/>
  <p:tag name="KSO_WM_UNIT_LAYERLEVEL" val="1"/>
  <p:tag name="KSO_WM_TAG_VERSION" val="3.0"/>
  <p:tag name="KSO_WM_BEAUTIFY_FLAG" val="#wm#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5056_1*i*4"/>
  <p:tag name="KSO_WM_TEMPLATE_CATEGORY" val="custom"/>
  <p:tag name="KSO_WM_TEMPLATE_INDEX" val="20235056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custom20235056_1*i*5"/>
  <p:tag name="KSO_WM_TEMPLATE_CATEGORY" val="custom"/>
  <p:tag name="KSO_WM_TEMPLATE_INDEX" val="20235056"/>
  <p:tag name="KSO_WM_UNIT_LAYERLEVEL" val="1"/>
  <p:tag name="KSO_WM_TAG_VERSION" val="3.0"/>
  <p:tag name="KSO_WM_BEAUTIFY_FLAG" val="#wm#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custom20235056_1*i*6"/>
  <p:tag name="KSO_WM_TEMPLATE_CATEGORY" val="custom"/>
  <p:tag name="KSO_WM_TEMPLATE_INDEX" val="20235056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42_1*l_h_f*1_1_1"/>
  <p:tag name="KSO_WM_TEMPLATE_CATEGORY" val="diagram"/>
  <p:tag name="KSO_WM_TEMPLATE_INDEX" val="2023554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1_1"/>
  <p:tag name="KSO_WM_UNIT_PRESET_TEXT" val="单击添加正文，文字是您思想的提炼，请言简意赅阐述内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7.9422108279251,&quot;left&quot;:31.7,&quot;top&quot;:96.45779527559054,&quot;width&quot;:468.73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42_1*l_h_d*1_1_1"/>
  <p:tag name="KSO_WM_TEMPLATE_CATEGORY" val="diagram"/>
  <p:tag name="KSO_WM_TEMPLATE_INDEX" val="2023554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ICTURE_SUBTYPE" val="b"/>
  <p:tag name="KSO_WM_UNIT_VALUE" val="463*513"/>
  <p:tag name="KSO_WM_DIAGRAM_GROUP_CODE" val="l1-1"/>
  <p:tag name="KSO_WM_UNIT_TYPE" val="l_h_d"/>
  <p:tag name="KSO_WM_UNIT_INDEX" val="1_1_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4"/>
  <p:tag name="KSO_WM_DIAGRAM_MIN_ITEMCNT" val="2"/>
  <p:tag name="KSO_WM_DIAGRAM_VIRTUALLY_FRAME" val="{&quot;height&quot;:387.9422108279251,&quot;left&quot;:31.7,&quot;top&quot;:96.45779527559054,&quot;width&quot;:468.738976377952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{&quot;ai_type&quot;:&quot;generate_ppt&quot;,&quot;id&quot;:&quot;{\&quot;id\&quot;:\&quot;VCG41N1442731800\&quot;,\&quot;product_name\&quot;:\&quot;wps-wpp-mac\&quot;,\&quot;intention_code\&quot;:\&quot;wps_wpp_generate_doc_pay\&quot;}&quot;}*auto_gallery_ai_v2.2.0_ONLINE*1764981412982_e4a93b_f2e151d3e801-slide-9"/>
  <p:tag name="KSO_WM_UNIT_LINE_FILL_TYPE" val="2"/>
  <p:tag name="KSO_WM_UNIT_USESOURCEFORMAT_APPLY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42_1*l_h_d*1_2_1"/>
  <p:tag name="KSO_WM_TEMPLATE_CATEGORY" val="diagram"/>
  <p:tag name="KSO_WM_TEMPLATE_INDEX" val="2023554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ICTURE_SUBTYPE" val="b"/>
  <p:tag name="KSO_WM_UNIT_VALUE" val="463*513"/>
  <p:tag name="KSO_WM_DIAGRAM_GROUP_CODE" val="l1-1"/>
  <p:tag name="KSO_WM_UNIT_TYPE" val="l_h_d"/>
  <p:tag name="KSO_WM_UNIT_INDEX" val="1_2_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4"/>
  <p:tag name="KSO_WM_DIAGRAM_MIN_ITEMCNT" val="2"/>
  <p:tag name="KSO_WM_DIAGRAM_VIRTUALLY_FRAME" val="{&quot;height&quot;:387.9422108279251,&quot;left&quot;:31.7,&quot;top&quot;:96.45779527559054,&quot;width&quot;:468.738976377952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{&quot;ai_type&quot;:&quot;generate_ppt&quot;,&quot;id&quot;:&quot;{\&quot;id\&quot;:\&quot;VCG41N1442732123\&quot;,\&quot;product_name\&quot;:\&quot;wps-wpp-mac\&quot;,\&quot;intention_code\&quot;:\&quot;wps_wpp_generate_doc_pay\&quot;}&quot;}*auto_gallery_ai_v2.2.0_ONLINE*1764981412982_e4a93b_f2e151d3e801-slide-9"/>
  <p:tag name="KSO_WM_UNIT_LINE_FILL_TYPE" val="2"/>
  <p:tag name="KSO_WM_UNIT_USESOURCEFORMAT_APPLY" val="0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42_1*l_h_f*1_2_1"/>
  <p:tag name="KSO_WM_TEMPLATE_CATEGORY" val="diagram"/>
  <p:tag name="KSO_WM_TEMPLATE_INDEX" val="2023554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2_1"/>
  <p:tag name="KSO_WM_UNIT_PRESET_TEXT" val="单击添加正文，文字是您思想的提炼，请言简阐述内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87.9422108279251,&quot;left&quot;:31.7,&quot;top&quot;:96.45779527559054,&quot;width&quot;:468.73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08.xml><?xml version="1.0" encoding="utf-8"?>
<p:tagLst xmlns:p="http://schemas.openxmlformats.org/presentationml/2006/main">
  <p:tag name="KSO_WM_SLIDE_ID" val="custom20235056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0232"/>
  <p:tag name="KSO_WM_SLIDE_TYPE" val="text"/>
  <p:tag name="KSO_WM_SLIDE_SUBTYPE" val="picTxt"/>
  <p:tag name="KSO_WM_SLIDE_SIZE" val="408.2*360.15"/>
  <p:tag name="KSO_WM_SLIDE_POSITION" val="47.5*124.2"/>
  <p:tag name="KSO_WM_SLIDE_LAYOUT" val="a_f_l"/>
  <p:tag name="KSO_WM_SLIDE_LAYOUT_CNT" val="1_1_1"/>
  <p:tag name="KSO_WM_SPECIAL_SOURCE" val="bdnull"/>
  <p:tag name="KSO_WM_DIAGRAM_GROUP_CODE" val="l1-1"/>
  <p:tag name="KSO_WM_SLIDE_DIAGTYPE" val="l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1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1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2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{&quot;ai_type&quot;:&quot;generate_ppt&quot;,&quot;id&quot;:&quot;{\&quot;id\&quot;:\&quot;VCG41N473118146\&quot;,\&quot;product_name\&quot;:\&quot;wps-wpp-mac\&quot;,\&quot;intention_code\&quot;:\&quot;wps_wpp_generate_doc_pay\&quot;}&quot;}*auto_gallery_ai_v2.2.0_ONLINE*1764981412982_e4a93b_f2e151d3e801-slide-29"/>
  <p:tag name="KSO_WM_UNIT_LINE_FILL_TYPE" val="2"/>
  <p:tag name="KSO_WM_UNIT_USESOURCEFORMAT_APPLY" val="0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{&quot;ai_type&quot;:&quot;generate_ppt&quot;,&quot;id&quot;:&quot;{\&quot;id\&quot;:\&quot;VCG41N1480194752\&quot;,\&quot;product_name\&quot;:\&quot;wps-wpp-mac\&quot;,\&quot;intention_code\&quot;:\&quot;wps_wpp_generate_doc_pay\&quot;}&quot;}*auto_gallery_ai_v2.2.0_ONLINE*1764981412982_e4a93b_f2e151d3e801-slide-29"/>
  <p:tag name="KSO_WM_UNIT_LINE_FILL_TYPE" val="2"/>
  <p:tag name="KSO_WM_UNIT_USESOURCEFORMAT_APPLY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PICTURE_SUBTYPE" val="b"/>
  <p:tag name="MH_PIC_SOURCE_TYPE" val="generate_slide_ai*{&quot;ai_type&quot;:&quot;generate_ppt&quot;,&quot;id&quot;:&quot;{\&quot;id\&quot;:\&quot;VCG41N611170878\&quot;,\&quot;product_name\&quot;:\&quot;wps-wpp-mac\&quot;,\&quot;intention_code\&quot;:\&quot;wps_wpp_generate_doc_pay\&quot;}&quot;}*auto_gallery_ai_v2.2.0_ONLINE*1764981412982_e4a93b_f2e151d3e801-slide-29"/>
  <p:tag name="KSO_WM_UNIT_LINE_FILL_TYPE" val="2"/>
  <p:tag name="KSO_WM_UNIT_USESOURCEFORMAT_APPLY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22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0232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  <p:tag name="resource_record_key" val="{&quot;19&quot;:[20347132],&quot;65&quot;:[20230232]}"/>
</p:tagLst>
</file>

<file path=ppt/tags/tag223.xml><?xml version="1.0" encoding="utf-8"?>
<p:tagLst xmlns:p="http://schemas.openxmlformats.org/presentationml/2006/main">
  <p:tag name="KSO_WM_SLIDE_ID" val="custom20230232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3.0"/>
  <p:tag name="KSO_WM_BEAUTIFY_FLAG" val="#wm#"/>
  <p:tag name="KSO_WM_TEMPLATE_CATEGORY" val="custom"/>
  <p:tag name="KSO_WM_TEMPLATE_INDEX" val="20230232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37.8&quot;,&quot;top&quot;:&quot;51.6&quot;,&quot;width&quot;:&quot;714.2&quot;,&quot;height&quot;:&quot;367.25&quot;}"/>
  <p:tag name="resource_record_key" val="{&quot;19&quot;:[20348686],&quot;65&quot;:[20230232]}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20_1*i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220_1*i*2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USESOURCEFORMAT_APPLY" val="0"/>
</p:tagLst>
</file>

<file path=ppt/tags/tag226.xml><?xml version="1.0" encoding="utf-8"?>
<p:tagLst xmlns:p="http://schemas.openxmlformats.org/presentationml/2006/main">
  <p:tag name="KSO_WM_UNIT_VALUE" val="1273*5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20_1*d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KSO_WM_UNIT_PICTURE_SUBTYPE" val="b"/>
  <p:tag name="KSO_WM_UNIT_FILL_FORE_SCHEMECOLOR_INDEX" val="5"/>
  <p:tag name="KSO_WM_UNIT_FILL_TYPE" val="1"/>
  <p:tag name="MH_PIC_SOURCE_TYPE" val="generate_slide_ai*{&quot;ai_type&quot;:&quot;generate_ppt&quot;,&quot;id&quot;:&quot;{\&quot;id\&quot;:\&quot;http://zh-ai-group.ks3-cn-beijing-internal.ksyun.com/image_generate/image_process/production/202512/66978367-098f-4dfd-b81e-5d7624f63da5.jpg?Expires=1796517419\\u0026AWSAccessKeyId=AKLT9NSy7kh8TIS1UzNqLRY2\\u0026Signature=Vb5WePDESG%2BDN5ICnZCvcxbUBfI%3D\&quot;,\&quot;product_name\&quot;:\&quot;wps-wpp-mac\&quot;,\&quot;intention_code\&quot;:\&quot;wps_wpp_generate_doc_pay\&quot;}&quot;}*auto_qingqiu_ai_v2.2.0_ONLINE*1764981412982_e4a93b_f2e151d3e801-slide-28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20_1*a*1"/>
  <p:tag name="KSO_WM_TEMPLATE_CATEGORY" val="custom"/>
  <p:tag name="KSO_WM_TEMPLATE_INDEX" val="20233220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674_1*l_h_f*1_1_1"/>
  <p:tag name="KSO_WM_TEMPLATE_CATEGORY" val="diagram"/>
  <p:tag name="KSO_WM_TEMPLATE_INDEX" val="20235674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3.55220625028835,&quot;left&quot;:242,&quot;top&quot;:63.097795275590535,&quot;width&quot;:617.83661417322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正文，文字是您思想的提炼，请言简意赅阐述内容。"/>
  <p:tag name="KSO_WM_UNIT_LINE_FORE_SCHEMECOLOR_INDEX" val="-2"/>
  <p:tag name="KSO_WM_UNIT_USESOURCEFORMAT_APPLY" val="0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74_1*l_h_a*1_1_1"/>
  <p:tag name="KSO_WM_TEMPLATE_CATEGORY" val="diagram"/>
  <p:tag name="KSO_WM_TEMPLATE_INDEX" val="20235674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3.55220625028835,&quot;left&quot;:242,&quot;top&quot;:63.097795275590535,&quot;width&quot;:617.83661417322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LINE_FORE_SCHEMECOLOR_INDEX" val="-2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674_1*l_h_f*1_2_1"/>
  <p:tag name="KSO_WM_TEMPLATE_CATEGORY" val="diagram"/>
  <p:tag name="KSO_WM_TEMPLATE_INDEX" val="20235674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3.55220625028835,&quot;left&quot;:242,&quot;top&quot;:63.097795275590535,&quot;width&quot;:617.83661417322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正文，文字是您思想的提炼，请言简阐述内容。"/>
  <p:tag name="KSO_WM_UNIT_LINE_FORE_SCHEMECOLOR_INDEX" val="-2"/>
  <p:tag name="KSO_WM_UNIT_USESOURCEFORMAT_APPLY" val="0"/>
</p:tagLst>
</file>

<file path=ppt/tags/tag2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674_1*l_h_a*1_2_1"/>
  <p:tag name="KSO_WM_TEMPLATE_CATEGORY" val="diagram"/>
  <p:tag name="KSO_WM_TEMPLATE_INDEX" val="20235674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3.55220625028835,&quot;left&quot;:242,&quot;top&quot;:63.097795275590535,&quot;width&quot;:617.83661417322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LINE_FORE_SCHEMECOLOR_INDEX" val="-2"/>
  <p:tag name="KSO_WM_UNIT_USESOURCEFORMAT_APPLY" val="0"/>
</p:tagLst>
</file>

<file path=ppt/tags/tag232.xml><?xml version="1.0" encoding="utf-8"?>
<p:tagLst xmlns:p="http://schemas.openxmlformats.org/presentationml/2006/main">
  <p:tag name="KSO_WM_DIAGRAM_VIRTUALLY_FRAME" val="{&quot;height&quot;:313.55220625028835,&quot;left&quot;:242,&quot;top&quot;:63.097795275590535,&quot;width&quot;:617.8366141732283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674_1*l_h_i*1_2_1"/>
  <p:tag name="KSO_WM_TEMPLATE_CATEGORY" val="diagram"/>
  <p:tag name="KSO_WM_TEMPLATE_INDEX" val="20235674"/>
  <p:tag name="KSO_WM_UNIT_LAYERLEVEL" val="1_1_1"/>
  <p:tag name="KSO_WM_TAG_VERSION" val="3.0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2"/>
  <p:tag name="KSO_WM_UNIT_TEXT_FILL_TYPE" val="1"/>
  <p:tag name="KSO_WM_UNIT_USESOURCEFORMAT_APPLY" val="0"/>
</p:tagLst>
</file>

<file path=ppt/tags/tag233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5674_1*l_h_x*1_2_1"/>
  <p:tag name="KSO_WM_TEMPLATE_CATEGORY" val="diagram"/>
  <p:tag name="KSO_WM_TEMPLATE_INDEX" val="2023567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3.55220625028835,&quot;left&quot;:242,&quot;top&quot;:63.097795275590535,&quot;width&quot;:617.836614173228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0"/>
</p:tagLst>
</file>

<file path=ppt/tags/tag234.xml><?xml version="1.0" encoding="utf-8"?>
<p:tagLst xmlns:p="http://schemas.openxmlformats.org/presentationml/2006/main">
  <p:tag name="KSO_WM_DIAGRAM_VIRTUALLY_FRAME" val="{&quot;height&quot;:313.55220625028835,&quot;left&quot;:242,&quot;top&quot;:63.097795275590535,&quot;width&quot;:617.8366141732283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674_1*l_h_i*1_1_1"/>
  <p:tag name="KSO_WM_TEMPLATE_CATEGORY" val="diagram"/>
  <p:tag name="KSO_WM_TEMPLATE_INDEX" val="20235674"/>
  <p:tag name="KSO_WM_UNIT_LAYERLEVEL" val="1_1_1"/>
  <p:tag name="KSO_WM_TAG_VERSION" val="3.0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2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5674_1*l_h_x*1_1_1"/>
  <p:tag name="KSO_WM_TEMPLATE_CATEGORY" val="diagram"/>
  <p:tag name="KSO_WM_TEMPLATE_INDEX" val="2023567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3.55220625028835,&quot;left&quot;:242,&quot;top&quot;:63.097795275590535,&quot;width&quot;:617.836614173228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0"/>
</p:tagLst>
</file>

<file path=ppt/tags/tag236.xml><?xml version="1.0" encoding="utf-8"?>
<p:tagLst xmlns:p="http://schemas.openxmlformats.org/presentationml/2006/main">
  <p:tag name="KSO_WM_SLIDE_ID" val="custom20233220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232"/>
  <p:tag name="KSO_WM_SLIDE_TYPE" val="text"/>
  <p:tag name="KSO_WM_SLIDE_SUBTYPE" val="picTxt"/>
  <p:tag name="KSO_WM_SLIDE_SIZE" val="541.725*158.557"/>
  <p:tag name="KSO_WM_SLIDE_POSITION" val="317.913*218.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1775"/>
  <p:tag name="KSO_WM_UNIT_ID" val="custom20231775_1*a*1"/>
  <p:tag name="KSO_WM_UNIT_PRESET_TEXT" val="单击此处添加标题"/>
  <p:tag name="KSO_WM_UNIT_TEXT_TYPE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75_1*i*1"/>
  <p:tag name="KSO_WM_TEMPLATE_CATEGORY" val="custom"/>
  <p:tag name="KSO_WM_TEMPLATE_INDEX" val="20231775"/>
  <p:tag name="KSO_WM_UNIT_LAYERLEVEL" val="1"/>
  <p:tag name="KSO_WM_TAG_VERSION" val="3.0"/>
  <p:tag name="KSO_WM_BEAUTIFY_FLAG" val="#wm#"/>
  <p:tag name="KSO_WM_UNIT_USESOURCEFORMAT_APPLY" val="0"/>
  <p:tag name="picid" val="{46e31372-7b72-464a-a1c7-7db673410f1f}"/>
</p:tagLst>
</file>

<file path=ppt/tags/tag239.xml><?xml version="1.0" encoding="utf-8"?>
<p:tagLst xmlns:p="http://schemas.openxmlformats.org/presentationml/2006/main">
  <p:tag name="KSO_WM_UNIT_VALUE" val="855*9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75_1*d*1"/>
  <p:tag name="KSO_WM_TEMPLATE_CATEGORY" val="custom"/>
  <p:tag name="KSO_WM_TEMPLATE_INDEX" val="20231775"/>
  <p:tag name="KSO_WM_UNIT_LAYERLEVEL" val="1"/>
  <p:tag name="KSO_WM_TAG_VERSION" val="3.0"/>
  <p:tag name="KSO_WM_BEAUTIFY_FLAG" val="#wm#"/>
  <p:tag name="KSO_WM_UNIT_USESOURCEFORMAT_APPLY" val="0"/>
  <p:tag name="KSO_WM_UNIT_PICTURE_SUBTYPE" val="b"/>
  <p:tag name="picid" val="{3699cff3-243f-4a20-9a27-34213326ec45}"/>
  <p:tag name="MH_PIC_SOURCE_TYPE" val="generate_slide_ai*{&quot;ai_type&quot;:&quot;generate_ppt&quot;,&quot;id&quot;:&quot;{\&quot;id\&quot;:\&quot;VCG41N1278777783\&quot;,\&quot;product_name\&quot;:\&quot;wps-wpp-mac\&quot;,\&quot;intention_code\&quot;:\&quot;wps_wpp_generate_doc_pay\&quot;}&quot;}*auto_gallery_ai_v2.2.0_ONLINE*1764981412982_e4a93b_f2e151d3e801-slide-30"/>
  <p:tag name="KSO_WM_UNIT_LINE_FORE_SCHEMECOLOR_INDEX" val="5"/>
  <p:tag name="KSO_WM_UNIT_LINE_FILL_TYPE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20235639_2*l_i*1_1"/>
  <p:tag name="KSO_WM_TEMPLATE_CATEGORY" val="diagram"/>
  <p:tag name="KSO_WM_TEMPLATE_INDEX" val="20235639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5639_2*l_h_i*1_1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BEAUTIFY_FLAG" val="#wm#"/>
  <p:tag name="KSO_WM_UNIT_TEXT_FILL_FORE_SCHEMECOLOR_INDEX" val="1"/>
  <p:tag name="KSO_WM_UNIT_TEXT_FILL_TYPE" val="1"/>
</p:tagLst>
</file>

<file path=ppt/tags/tag242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5639_2*l_h_i*1_1_2"/>
  <p:tag name="KSO_WM_TEMPLATE_CATEGORY" val="diagram"/>
  <p:tag name="KSO_WM_TEMPLATE_INDEX" val="2023563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  <p:tag name="KSO_WM_BEAUTIFY_FLAG" val="#wm#"/>
  <p:tag name="KSO_WM_UNIT_LINE_FORE_SCHEMECOLOR_INDEX" val="5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39_2*l_h_a*1_1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639_2*l_h_f*1_1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UNIT_TEXT_LAYER_COUNT" val="1"/>
  <p:tag name="KSO_WM_BEAUTIFY_FLAG" val="#wm#"/>
  <p:tag name="KSO_WM_UNIT_PRESET_TEXT" val="单击此处添加文本具体内容，请简单地阐述您的内容观点。"/>
  <p:tag name="KSO_WM_UNIT_TEXT_FILL_FORE_SCHEMECOLOR_INDEX" val="1"/>
  <p:tag name="KSO_WM_UNIT_TEXT_FILL_TYPE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5639_2*l_h_i*1_2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BEAUTIFY_FLAG" val="#wm#"/>
  <p:tag name="KSO_WM_UNIT_TEXT_FILL_FORE_SCHEMECOLOR_INDEX" val="1"/>
  <p:tag name="KSO_WM_UNIT_TEXT_FILL_TYPE" val="1"/>
</p:tagLst>
</file>

<file path=ppt/tags/tag246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5639_2*l_h_i*1_2_2"/>
  <p:tag name="KSO_WM_TEMPLATE_CATEGORY" val="diagram"/>
  <p:tag name="KSO_WM_TEMPLATE_INDEX" val="2023563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  <p:tag name="KSO_WM_BEAUTIFY_FLAG" val="#wm#"/>
  <p:tag name="KSO_WM_UNIT_LINE_FORE_SCHEMECOLOR_INDEX" val="5"/>
</p:tagLst>
</file>

<file path=ppt/tags/tag2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639_2*l_h_a*1_2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639_2*l_h_f*1_2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UNIT_TEXT_LAYER_COUNT" val="1"/>
  <p:tag name="KSO_WM_BEAUTIFY_FLAG" val="#wm#"/>
  <p:tag name="KSO_WM_UNIT_PRESET_TEXT" val="单击此处添加文本具体内容，请尽量简明扼要地阐述您的观点。"/>
  <p:tag name="KSO_WM_UNIT_TEXT_FILL_FORE_SCHEMECOLOR_INDEX" val="1"/>
  <p:tag name="KSO_WM_UNIT_TEXT_FILL_TYPE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5639_2*l_h_i*1_3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.579999983310699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BEAUTIFY_FLAG" val="#wm#"/>
  <p:tag name="KSO_WM_UNIT_TEXT_FILL_FORE_SCHEMECOLOR_INDEX" val="1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5639_2*l_h_i*1_3_2"/>
  <p:tag name="KSO_WM_TEMPLATE_CATEGORY" val="diagram"/>
  <p:tag name="KSO_WM_TEMPLATE_INDEX" val="2023563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  <p:tag name="KSO_WM_BEAUTIFY_FLAG" val="#wm#"/>
  <p:tag name="KSO_WM_UNIT_LINE_FORE_SCHEMECOLOR_INDEX" val="5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639_2*l_h_a*1_3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</p:tagLst>
</file>

<file path=ppt/tags/tag2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639_2*l_h_f*1_3_1"/>
  <p:tag name="KSO_WM_TEMPLATE_CATEGORY" val="diagram"/>
  <p:tag name="KSO_WM_TEMPLATE_INDEX" val="20235639"/>
  <p:tag name="KSO_WM_UNIT_LAYERLEVEL" val="1_1_1"/>
  <p:tag name="KSO_WM_TAG_VERSION" val="3.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05,&quot;left&quot;:300.1270134873277,&quot;top&quot;:120,&quot;width&quot;:552.52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  <p:tag name="KSO_WM_UNIT_TEXT_TYPE" val="1"/>
  <p:tag name="KSO_WM_UNIT_TEXT_LAYER_COUNT" val="1"/>
  <p:tag name="KSO_WM_BEAUTIFY_FLAG" val="#wm#"/>
  <p:tag name="KSO_WM_UNIT_PRESET_TEXT" val="单击此处添加文本具体内容，请简单地阐述您的内容观点。"/>
  <p:tag name="KSO_WM_UNIT_TEXT_FILL_FORE_SCHEMECOLOR_INDEX" val="1"/>
  <p:tag name="KSO_WM_UNIT_TEXT_FILL_TYPE" val="1"/>
</p:tagLst>
</file>

<file path=ppt/tags/tag25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2.189*360"/>
  <p:tag name="KSO_WM_SLIDE_POSITION" val="360.3*131.9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232"/>
  <p:tag name="KSO_WM_TEMPLATE_SUBCATEGORY" val="0"/>
  <p:tag name="KSO_WM_SLIDE_INDEX" val="1"/>
  <p:tag name="KSO_WM_TAG_VERSION" val="3.0"/>
  <p:tag name="KSO_WM_SLIDE_ID" val="custom20231775_1"/>
  <p:tag name="KSO_WM_SLIDE_ITEM_CNT" val="3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2"/>
</p:tagLst>
</file>

<file path=ppt/tags/tag255.xml><?xml version="1.0" encoding="utf-8"?>
<p:tagLst xmlns:p="http://schemas.openxmlformats.org/presentationml/2006/main">
  <p:tag name="KSO_WM_PRESENTATION_SOURCE" val="WPPAIGeneratePPT"/>
  <p:tag name="resource_record_key" val="{&quot;19&quot;:[20348686,20347132],&quot;65&quot;:[20230232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7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CONTENT_GROUP_TYPE" val="contentchip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LINE_FORE_SCHEMECOLOR_INDEX_BRIGHTNESS" val="0"/>
  <p:tag name="KSO_WM_UNIT_LINE_FORE_SCHEMECOLOR_INDEX" val="14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6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科技风绿色光线职场办公">
  <a:themeElements>
    <a:clrScheme name="自定义 64">
      <a:dk1>
        <a:srgbClr val="000000"/>
      </a:dk1>
      <a:lt1>
        <a:srgbClr val="FFFFFF"/>
      </a:lt1>
      <a:dk2>
        <a:srgbClr val="003E28"/>
      </a:dk2>
      <a:lt2>
        <a:srgbClr val="ECFEF8"/>
      </a:lt2>
      <a:accent1>
        <a:srgbClr val="47FFBC"/>
      </a:accent1>
      <a:accent2>
        <a:srgbClr val="51E8C9"/>
      </a:accent2>
      <a:accent3>
        <a:srgbClr val="5AD2D6"/>
      </a:accent3>
      <a:accent4>
        <a:srgbClr val="64BBE3"/>
      </a:accent4>
      <a:accent5>
        <a:srgbClr val="6DA5F0"/>
      </a:accent5>
      <a:accent6>
        <a:srgbClr val="778EFD"/>
      </a:accent6>
      <a:hlink>
        <a:srgbClr val="0563C1"/>
      </a:hlink>
      <a:folHlink>
        <a:srgbClr val="954F72"/>
      </a:folHlink>
    </a:clrScheme>
    <a:fontScheme name="自定义 17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4540</Words>
  <Application>WPS 演示</Application>
  <PresentationFormat>宽屏</PresentationFormat>
  <Paragraphs>168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Arial</vt:lpstr>
      <vt:lpstr>SimSun</vt:lpstr>
      <vt:lpstr>Wingdings</vt:lpstr>
      <vt:lpstr>Wingdings</vt:lpstr>
      <vt:lpstr>MiSans Normal</vt:lpstr>
      <vt:lpstr>+中文正文</vt:lpstr>
      <vt:lpstr>mn-cs</vt:lpstr>
      <vt:lpstr>Microsoft YaHei</vt:lpstr>
      <vt:lpstr>汉仪旗黑-55简</vt:lpstr>
      <vt:lpstr>SimHei</vt:lpstr>
      <vt:lpstr>汉仪力量黑简</vt:lpstr>
      <vt:lpstr>汉仪夏日体W</vt:lpstr>
      <vt:lpstr>Times New Roman</vt:lpstr>
      <vt:lpstr>站酷快乐体</vt:lpstr>
      <vt:lpstr>MiSans Heavy</vt:lpstr>
      <vt:lpstr>Arial Unicode MS</vt:lpstr>
      <vt:lpstr>苹方-简</vt:lpstr>
      <vt:lpstr>WPS</vt:lpstr>
      <vt:lpstr>科技风绿色光线职场办公</vt:lpstr>
      <vt:lpstr>Organoid-Inspired Bio-Computer State Classification</vt:lpstr>
      <vt:lpstr>PowerPoint 演示文稿</vt:lpstr>
      <vt:lpstr>Goal: Build a predictive system that simulates the computational states of an organoid bio-computer. 	Real MEA (Micro-Electrode Array) organoid signals are difficult to obtain. 	Solution: Use public EEG data as a biological signal proxy. 	Task: Classify organoid states into: 	Active (computing / processing) 	Inactive (resting / standby) Follows the full data science pipeline: EXTRACT → LEARN → PREDICT</vt:lpstr>
      <vt:lpstr>Dataset: mental-state.csv from Kaggle (Public CSV requirement met). 	Sampled 150 rows to meet bonus requirement: 	(Bonus: 100 &lt; rows &lt; 200) 	Selected 12 numerical columns + 1 target column. 	Renamed features into biologically-inspired names: 	Neuron_Input_, Synapse_Activity_, Metabolic_Rate_, Ion_Channel_Flux_, Membrane_Potential</vt:lpstr>
      <vt:lpstr>Feature Engineering (Bonus Completed)</vt:lpstr>
      <vt:lpstr>Original label inconsistent (1 / 2 or other variants). 	Cleaned to binary classification: 	0 = Inactive 	1 = Active 	Stored in Bio_Computer_State column.</vt:lpstr>
      <vt:lpstr>Modeling Approach</vt:lpstr>
      <vt:lpstr>Results</vt:lpstr>
      <vt:lpstr>Real-Time Prediction Demo (Mini Program) </vt:lpstr>
      <vt:lpstr>Limitations</vt:lpstr>
      <vt:lpstr>PowerPoint 演示文稿</vt:lpstr>
      <vt:lpstr>Pipeline</vt:lpstr>
      <vt:lpstr>Next Steps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WPS_1752992117</cp:lastModifiedBy>
  <cp:revision>164</cp:revision>
  <dcterms:created xsi:type="dcterms:W3CDTF">2025-12-06T00:39:00Z</dcterms:created>
  <dcterms:modified xsi:type="dcterms:W3CDTF">2025-12-07T09:21:30Z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A4940E26DB964C4D8411C2D706251B4E_13</vt:lpwstr>
  </property>
</Properties>
</file>